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3"/>
  </p:notesMasterIdLst>
  <p:sldIdLst>
    <p:sldId id="329" r:id="rId2"/>
    <p:sldId id="335" r:id="rId3"/>
    <p:sldId id="338" r:id="rId4"/>
    <p:sldId id="337" r:id="rId5"/>
    <p:sldId id="340" r:id="rId6"/>
    <p:sldId id="339" r:id="rId7"/>
    <p:sldId id="341" r:id="rId8"/>
    <p:sldId id="319" r:id="rId9"/>
    <p:sldId id="260" r:id="rId10"/>
    <p:sldId id="342" r:id="rId11"/>
    <p:sldId id="343" r:id="rId12"/>
    <p:sldId id="344" r:id="rId13"/>
    <p:sldId id="316" r:id="rId14"/>
    <p:sldId id="318" r:id="rId15"/>
    <p:sldId id="269" r:id="rId16"/>
    <p:sldId id="270" r:id="rId17"/>
    <p:sldId id="326" r:id="rId18"/>
    <p:sldId id="262" r:id="rId19"/>
    <p:sldId id="263" r:id="rId20"/>
    <p:sldId id="264" r:id="rId21"/>
    <p:sldId id="265" r:id="rId22"/>
    <p:sldId id="324" r:id="rId23"/>
    <p:sldId id="271" r:id="rId24"/>
    <p:sldId id="274" r:id="rId25"/>
    <p:sldId id="320" r:id="rId26"/>
    <p:sldId id="273" r:id="rId27"/>
    <p:sldId id="275" r:id="rId28"/>
    <p:sldId id="312" r:id="rId29"/>
    <p:sldId id="278" r:id="rId30"/>
    <p:sldId id="279" r:id="rId31"/>
    <p:sldId id="280" r:id="rId32"/>
    <p:sldId id="281" r:id="rId33"/>
    <p:sldId id="282" r:id="rId34"/>
    <p:sldId id="284" r:id="rId35"/>
    <p:sldId id="277" r:id="rId36"/>
    <p:sldId id="309" r:id="rId37"/>
    <p:sldId id="310" r:id="rId38"/>
    <p:sldId id="311" r:id="rId39"/>
    <p:sldId id="285" r:id="rId40"/>
    <p:sldId id="286" r:id="rId41"/>
    <p:sldId id="287" r:id="rId42"/>
    <p:sldId id="289" r:id="rId43"/>
    <p:sldId id="290" r:id="rId44"/>
    <p:sldId id="291" r:id="rId45"/>
    <p:sldId id="292" r:id="rId46"/>
    <p:sldId id="313" r:id="rId47"/>
    <p:sldId id="293" r:id="rId48"/>
    <p:sldId id="294" r:id="rId49"/>
    <p:sldId id="295" r:id="rId50"/>
    <p:sldId id="314" r:id="rId51"/>
    <p:sldId id="296" r:id="rId52"/>
    <p:sldId id="298" r:id="rId53"/>
    <p:sldId id="299" r:id="rId54"/>
    <p:sldId id="297" r:id="rId55"/>
    <p:sldId id="302" r:id="rId56"/>
    <p:sldId id="307" r:id="rId57"/>
    <p:sldId id="303" r:id="rId58"/>
    <p:sldId id="306" r:id="rId59"/>
    <p:sldId id="328" r:id="rId60"/>
    <p:sldId id="345" r:id="rId61"/>
    <p:sldId id="346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FF"/>
    <a:srgbClr val="FFB3B3"/>
    <a:srgbClr val="FF6565"/>
    <a:srgbClr val="F9DF1B"/>
    <a:srgbClr val="CCFFFF"/>
    <a:srgbClr val="E8CD0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0" autoAdjust="0"/>
    <p:restoredTop sz="86384" autoAdjust="0"/>
  </p:normalViewPr>
  <p:slideViewPr>
    <p:cSldViewPr>
      <p:cViewPr varScale="1">
        <p:scale>
          <a:sx n="104" d="100"/>
          <a:sy n="104" d="100"/>
        </p:scale>
        <p:origin x="-5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65E9A-1D67-4E6B-835A-034D8F244763}" type="doc">
      <dgm:prSet loTypeId="urn:microsoft.com/office/officeart/2005/8/layout/vList4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231E678-B628-4849-8396-031EFA86ADC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системы налогообложения в виде единого налога на вмененный доход для отдельных видов деятельности (ЕНВД) в качестве "дохода" указывается величина вмененного дохода;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30768B-C677-43B6-A6AD-7611EB03B8EE}" type="parTrans" cxnId="{DDD2D194-1B52-41FE-A0A4-5D6F0FEBFAA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491A33-D276-463A-B964-8BF48F7233ED}" type="sibTrans" cxnId="{DDD2D194-1B52-41FE-A0A4-5D6F0FEBFAA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1926D7-73F0-463F-AADE-8DC44E7088B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упрощенной системы налогообложения (УСН) в качестве "дохода" указывается сумма полученных доходов за налоговый период, которая подлежит указанию в налоговой декларации по налогу, уплачиваемому в связи с применением УСН, независимо от объекта налогообложения;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B5519-221C-4C49-9BA1-10AB9176EAB5}" type="parTrans" cxnId="{E73F7575-8E47-479D-BA88-653B931F5E0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B5F9B1-665B-4ECC-AD47-580814D13AF1}" type="sibTrans" cxnId="{E73F7575-8E47-479D-BA88-653B931F5E0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BC73B-C8E5-430C-BCA2-C49C814FAD3D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патентной системы налогообложения (ПСН) в качестве "дохода" указывается сумма доходов от реализации, определяемая в соответствии со статьей 249 Налогового кодекса РФ, которая подлежит отражению  в книге учета доходов индивидуального предпринимателя, применяющего ПСН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82431A-B787-459C-9382-5067604A480D}" type="parTrans" cxnId="{5CB233A9-4F64-4C6D-8B15-E96A2B1F911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60618E-5C77-4678-83AC-2A599B65CAB7}" type="sibTrans" cxnId="{5CB233A9-4F64-4C6D-8B15-E96A2B1F911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C3B265-1F71-4B18-822C-205A03D0F032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системы налогообложения для сельскохозяйственных товаропроизводителей (единого сельскохозяйственного налога (ЕСХН)) в качестве "дохода" указывается сумма полученных доходов за налоговый период, которая подлежит указанию в налоговой декларации по ЕСХН, независимо от объекта налогообложения</a:t>
          </a:r>
        </a:p>
      </dgm:t>
    </dgm:pt>
    <dgm:pt modelId="{E09D111C-4582-4ED3-B6FD-6E622360D9B5}" type="parTrans" cxnId="{63F26566-5880-4217-9E38-3D929C4CD2C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A14D91-3969-4828-A855-4982AFC0CA4D}" type="sibTrans" cxnId="{63F26566-5880-4217-9E38-3D929C4CD2C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214080-6740-4F1B-A3D3-570087F3E600}" type="pres">
      <dgm:prSet presAssocID="{F7965E9A-1D67-4E6B-835A-034D8F2447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94630-1D9C-4E89-BDCA-88A0D2A360E1}" type="pres">
      <dgm:prSet presAssocID="{D231E678-B628-4849-8396-031EFA86ADC3}" presName="comp" presStyleCnt="0"/>
      <dgm:spPr/>
      <dgm:t>
        <a:bodyPr/>
        <a:lstStyle/>
        <a:p>
          <a:endParaRPr lang="ru-RU"/>
        </a:p>
      </dgm:t>
    </dgm:pt>
    <dgm:pt modelId="{72A1E4A5-E713-4C8D-BDE3-04BD7839AACD}" type="pres">
      <dgm:prSet presAssocID="{D231E678-B628-4849-8396-031EFA86ADC3}" presName="box" presStyleLbl="node1" presStyleIdx="0" presStyleCnt="4"/>
      <dgm:spPr/>
      <dgm:t>
        <a:bodyPr/>
        <a:lstStyle/>
        <a:p>
          <a:endParaRPr lang="ru-RU"/>
        </a:p>
      </dgm:t>
    </dgm:pt>
    <dgm:pt modelId="{71D07BEF-AFE1-4EAE-BB77-188E8160A81B}" type="pres">
      <dgm:prSet presAssocID="{D231E678-B628-4849-8396-031EFA86ADC3}" presName="img" presStyleLbl="fgImgPlace1" presStyleIdx="0" presStyleCnt="4"/>
      <dgm:spPr/>
      <dgm:t>
        <a:bodyPr/>
        <a:lstStyle/>
        <a:p>
          <a:endParaRPr lang="ru-RU"/>
        </a:p>
      </dgm:t>
    </dgm:pt>
    <dgm:pt modelId="{4FD2AABC-2025-4A5A-8C96-74CF51DCB01A}" type="pres">
      <dgm:prSet presAssocID="{D231E678-B628-4849-8396-031EFA86ADC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D0D30-CC3F-44A8-84F1-A0E2C3025E16}" type="pres">
      <dgm:prSet presAssocID="{69491A33-D276-463A-B964-8BF48F7233ED}" presName="spacer" presStyleCnt="0"/>
      <dgm:spPr/>
      <dgm:t>
        <a:bodyPr/>
        <a:lstStyle/>
        <a:p>
          <a:endParaRPr lang="ru-RU"/>
        </a:p>
      </dgm:t>
    </dgm:pt>
    <dgm:pt modelId="{5EAA42A5-4183-435F-AC7A-18ECB5FB871B}" type="pres">
      <dgm:prSet presAssocID="{D71926D7-73F0-463F-AADE-8DC44E7088B1}" presName="comp" presStyleCnt="0"/>
      <dgm:spPr/>
      <dgm:t>
        <a:bodyPr/>
        <a:lstStyle/>
        <a:p>
          <a:endParaRPr lang="ru-RU"/>
        </a:p>
      </dgm:t>
    </dgm:pt>
    <dgm:pt modelId="{557D8BAD-9200-4EDA-8F1A-08767154E797}" type="pres">
      <dgm:prSet presAssocID="{D71926D7-73F0-463F-AADE-8DC44E7088B1}" presName="box" presStyleLbl="node1" presStyleIdx="1" presStyleCnt="4"/>
      <dgm:spPr/>
      <dgm:t>
        <a:bodyPr/>
        <a:lstStyle/>
        <a:p>
          <a:endParaRPr lang="ru-RU"/>
        </a:p>
      </dgm:t>
    </dgm:pt>
    <dgm:pt modelId="{E02B8AC3-7CD4-43FF-90CB-08A0752AD0EB}" type="pres">
      <dgm:prSet presAssocID="{D71926D7-73F0-463F-AADE-8DC44E7088B1}" presName="img" presStyleLbl="fgImgPlace1" presStyleIdx="1" presStyleCnt="4"/>
      <dgm:spPr/>
      <dgm:t>
        <a:bodyPr/>
        <a:lstStyle/>
        <a:p>
          <a:endParaRPr lang="ru-RU"/>
        </a:p>
      </dgm:t>
    </dgm:pt>
    <dgm:pt modelId="{E6C97BBB-3552-488F-B61F-D843A12011C7}" type="pres">
      <dgm:prSet presAssocID="{D71926D7-73F0-463F-AADE-8DC44E7088B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3E5C8-C696-414A-9AB2-6A474D6D78DD}" type="pres">
      <dgm:prSet presAssocID="{FAB5F9B1-665B-4ECC-AD47-580814D13AF1}" presName="spacer" presStyleCnt="0"/>
      <dgm:spPr/>
      <dgm:t>
        <a:bodyPr/>
        <a:lstStyle/>
        <a:p>
          <a:endParaRPr lang="ru-RU"/>
        </a:p>
      </dgm:t>
    </dgm:pt>
    <dgm:pt modelId="{8421DADC-35DD-439C-B96A-1B02007AFD94}" type="pres">
      <dgm:prSet presAssocID="{240BC73B-C8E5-430C-BCA2-C49C814FAD3D}" presName="comp" presStyleCnt="0"/>
      <dgm:spPr/>
      <dgm:t>
        <a:bodyPr/>
        <a:lstStyle/>
        <a:p>
          <a:endParaRPr lang="ru-RU"/>
        </a:p>
      </dgm:t>
    </dgm:pt>
    <dgm:pt modelId="{286E2C77-0763-45C2-B66B-98BBD865C778}" type="pres">
      <dgm:prSet presAssocID="{240BC73B-C8E5-430C-BCA2-C49C814FAD3D}" presName="box" presStyleLbl="node1" presStyleIdx="2" presStyleCnt="4"/>
      <dgm:spPr/>
      <dgm:t>
        <a:bodyPr/>
        <a:lstStyle/>
        <a:p>
          <a:endParaRPr lang="ru-RU"/>
        </a:p>
      </dgm:t>
    </dgm:pt>
    <dgm:pt modelId="{EF9483E4-5844-41AE-8579-B03327B16496}" type="pres">
      <dgm:prSet presAssocID="{240BC73B-C8E5-430C-BCA2-C49C814FAD3D}" presName="img" presStyleLbl="fgImgPlace1" presStyleIdx="2" presStyleCnt="4"/>
      <dgm:spPr/>
      <dgm:t>
        <a:bodyPr/>
        <a:lstStyle/>
        <a:p>
          <a:endParaRPr lang="ru-RU"/>
        </a:p>
      </dgm:t>
    </dgm:pt>
    <dgm:pt modelId="{43291E0F-5151-41CE-85E7-FDC82DA20542}" type="pres">
      <dgm:prSet presAssocID="{240BC73B-C8E5-430C-BCA2-C49C814FAD3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FD075-9CCD-4BB4-B4AA-29F0B36B980A}" type="pres">
      <dgm:prSet presAssocID="{8B60618E-5C77-4678-83AC-2A599B65CAB7}" presName="spacer" presStyleCnt="0"/>
      <dgm:spPr/>
      <dgm:t>
        <a:bodyPr/>
        <a:lstStyle/>
        <a:p>
          <a:endParaRPr lang="ru-RU"/>
        </a:p>
      </dgm:t>
    </dgm:pt>
    <dgm:pt modelId="{7FC3E719-9E6A-4B09-9818-2D0C86EA26EB}" type="pres">
      <dgm:prSet presAssocID="{B2C3B265-1F71-4B18-822C-205A03D0F032}" presName="comp" presStyleCnt="0"/>
      <dgm:spPr/>
      <dgm:t>
        <a:bodyPr/>
        <a:lstStyle/>
        <a:p>
          <a:endParaRPr lang="ru-RU"/>
        </a:p>
      </dgm:t>
    </dgm:pt>
    <dgm:pt modelId="{70F32402-0ABA-4F17-A3BB-9407948A4783}" type="pres">
      <dgm:prSet presAssocID="{B2C3B265-1F71-4B18-822C-205A03D0F032}" presName="box" presStyleLbl="node1" presStyleIdx="3" presStyleCnt="4"/>
      <dgm:spPr/>
      <dgm:t>
        <a:bodyPr/>
        <a:lstStyle/>
        <a:p>
          <a:endParaRPr lang="ru-RU"/>
        </a:p>
      </dgm:t>
    </dgm:pt>
    <dgm:pt modelId="{E9FCFB8F-9504-4778-A5F3-98C17D7B41C2}" type="pres">
      <dgm:prSet presAssocID="{B2C3B265-1F71-4B18-822C-205A03D0F032}" presName="img" presStyleLbl="fgImgPlace1" presStyleIdx="3" presStyleCnt="4"/>
      <dgm:spPr/>
      <dgm:t>
        <a:bodyPr/>
        <a:lstStyle/>
        <a:p>
          <a:endParaRPr lang="ru-RU"/>
        </a:p>
      </dgm:t>
    </dgm:pt>
    <dgm:pt modelId="{D4A51159-9A71-4CCF-9C0C-D6409D3D858B}" type="pres">
      <dgm:prSet presAssocID="{B2C3B265-1F71-4B18-822C-205A03D0F03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233A9-4F64-4C6D-8B15-E96A2B1F9114}" srcId="{F7965E9A-1D67-4E6B-835A-034D8F244763}" destId="{240BC73B-C8E5-430C-BCA2-C49C814FAD3D}" srcOrd="2" destOrd="0" parTransId="{CF82431A-B787-459C-9382-5067604A480D}" sibTransId="{8B60618E-5C77-4678-83AC-2A599B65CAB7}"/>
    <dgm:cxn modelId="{18790E7E-0DD1-449E-B9E8-BE744DB80BF3}" type="presOf" srcId="{240BC73B-C8E5-430C-BCA2-C49C814FAD3D}" destId="{43291E0F-5151-41CE-85E7-FDC82DA20542}" srcOrd="1" destOrd="0" presId="urn:microsoft.com/office/officeart/2005/8/layout/vList4"/>
    <dgm:cxn modelId="{A500F5E1-DF63-4F3F-AA46-8068BDB8A2F1}" type="presOf" srcId="{240BC73B-C8E5-430C-BCA2-C49C814FAD3D}" destId="{286E2C77-0763-45C2-B66B-98BBD865C778}" srcOrd="0" destOrd="0" presId="urn:microsoft.com/office/officeart/2005/8/layout/vList4"/>
    <dgm:cxn modelId="{DDD2D194-1B52-41FE-A0A4-5D6F0FEBFAA5}" srcId="{F7965E9A-1D67-4E6B-835A-034D8F244763}" destId="{D231E678-B628-4849-8396-031EFA86ADC3}" srcOrd="0" destOrd="0" parTransId="{C430768B-C677-43B6-A6AD-7611EB03B8EE}" sibTransId="{69491A33-D276-463A-B964-8BF48F7233ED}"/>
    <dgm:cxn modelId="{E73F7575-8E47-479D-BA88-653B931F5E05}" srcId="{F7965E9A-1D67-4E6B-835A-034D8F244763}" destId="{D71926D7-73F0-463F-AADE-8DC44E7088B1}" srcOrd="1" destOrd="0" parTransId="{0A3B5519-221C-4C49-9BA1-10AB9176EAB5}" sibTransId="{FAB5F9B1-665B-4ECC-AD47-580814D13AF1}"/>
    <dgm:cxn modelId="{544FC499-F4A3-414B-BBDC-875196EFEAB6}" type="presOf" srcId="{F7965E9A-1D67-4E6B-835A-034D8F244763}" destId="{7F214080-6740-4F1B-A3D3-570087F3E600}" srcOrd="0" destOrd="0" presId="urn:microsoft.com/office/officeart/2005/8/layout/vList4"/>
    <dgm:cxn modelId="{CD86E79F-A33A-434D-A0C9-E1796F63ED4A}" type="presOf" srcId="{D231E678-B628-4849-8396-031EFA86ADC3}" destId="{4FD2AABC-2025-4A5A-8C96-74CF51DCB01A}" srcOrd="1" destOrd="0" presId="urn:microsoft.com/office/officeart/2005/8/layout/vList4"/>
    <dgm:cxn modelId="{0F6BEFE4-3274-4B70-93D0-E6906F407A79}" type="presOf" srcId="{D231E678-B628-4849-8396-031EFA86ADC3}" destId="{72A1E4A5-E713-4C8D-BDE3-04BD7839AACD}" srcOrd="0" destOrd="0" presId="urn:microsoft.com/office/officeart/2005/8/layout/vList4"/>
    <dgm:cxn modelId="{8B13253C-7785-43B1-BFEF-846306075D30}" type="presOf" srcId="{D71926D7-73F0-463F-AADE-8DC44E7088B1}" destId="{557D8BAD-9200-4EDA-8F1A-08767154E797}" srcOrd="0" destOrd="0" presId="urn:microsoft.com/office/officeart/2005/8/layout/vList4"/>
    <dgm:cxn modelId="{61CC7181-9A19-4787-8E04-F09D004BA56E}" type="presOf" srcId="{B2C3B265-1F71-4B18-822C-205A03D0F032}" destId="{D4A51159-9A71-4CCF-9C0C-D6409D3D858B}" srcOrd="1" destOrd="0" presId="urn:microsoft.com/office/officeart/2005/8/layout/vList4"/>
    <dgm:cxn modelId="{63F26566-5880-4217-9E38-3D929C4CD2C8}" srcId="{F7965E9A-1D67-4E6B-835A-034D8F244763}" destId="{B2C3B265-1F71-4B18-822C-205A03D0F032}" srcOrd="3" destOrd="0" parTransId="{E09D111C-4582-4ED3-B6FD-6E622360D9B5}" sibTransId="{24A14D91-3969-4828-A855-4982AFC0CA4D}"/>
    <dgm:cxn modelId="{5EA993C2-25D3-45E2-A88D-E1A62FBB75AD}" type="presOf" srcId="{D71926D7-73F0-463F-AADE-8DC44E7088B1}" destId="{E6C97BBB-3552-488F-B61F-D843A12011C7}" srcOrd="1" destOrd="0" presId="urn:microsoft.com/office/officeart/2005/8/layout/vList4"/>
    <dgm:cxn modelId="{6059986F-1ED2-4152-8A35-AEC0695B4C5C}" type="presOf" srcId="{B2C3B265-1F71-4B18-822C-205A03D0F032}" destId="{70F32402-0ABA-4F17-A3BB-9407948A4783}" srcOrd="0" destOrd="0" presId="urn:microsoft.com/office/officeart/2005/8/layout/vList4"/>
    <dgm:cxn modelId="{51149607-03B2-49D6-AB4A-EE09B4459013}" type="presParOf" srcId="{7F214080-6740-4F1B-A3D3-570087F3E600}" destId="{33C94630-1D9C-4E89-BDCA-88A0D2A360E1}" srcOrd="0" destOrd="0" presId="urn:microsoft.com/office/officeart/2005/8/layout/vList4"/>
    <dgm:cxn modelId="{50DD2B85-CA92-4401-B067-4E27DDA9648F}" type="presParOf" srcId="{33C94630-1D9C-4E89-BDCA-88A0D2A360E1}" destId="{72A1E4A5-E713-4C8D-BDE3-04BD7839AACD}" srcOrd="0" destOrd="0" presId="urn:microsoft.com/office/officeart/2005/8/layout/vList4"/>
    <dgm:cxn modelId="{5AB5CFBC-8244-4C54-8489-88EF0B06629D}" type="presParOf" srcId="{33C94630-1D9C-4E89-BDCA-88A0D2A360E1}" destId="{71D07BEF-AFE1-4EAE-BB77-188E8160A81B}" srcOrd="1" destOrd="0" presId="urn:microsoft.com/office/officeart/2005/8/layout/vList4"/>
    <dgm:cxn modelId="{81FC1295-E725-4A3F-86DB-47DF40DA6D06}" type="presParOf" srcId="{33C94630-1D9C-4E89-BDCA-88A0D2A360E1}" destId="{4FD2AABC-2025-4A5A-8C96-74CF51DCB01A}" srcOrd="2" destOrd="0" presId="urn:microsoft.com/office/officeart/2005/8/layout/vList4"/>
    <dgm:cxn modelId="{8B0ABBA1-6728-4929-90F5-162A734C952F}" type="presParOf" srcId="{7F214080-6740-4F1B-A3D3-570087F3E600}" destId="{69BD0D30-CC3F-44A8-84F1-A0E2C3025E16}" srcOrd="1" destOrd="0" presId="urn:microsoft.com/office/officeart/2005/8/layout/vList4"/>
    <dgm:cxn modelId="{155F0093-C30C-4D14-95A8-AF9113D8CD90}" type="presParOf" srcId="{7F214080-6740-4F1B-A3D3-570087F3E600}" destId="{5EAA42A5-4183-435F-AC7A-18ECB5FB871B}" srcOrd="2" destOrd="0" presId="urn:microsoft.com/office/officeart/2005/8/layout/vList4"/>
    <dgm:cxn modelId="{52243BE5-14BD-4803-B55F-424CD9076FBD}" type="presParOf" srcId="{5EAA42A5-4183-435F-AC7A-18ECB5FB871B}" destId="{557D8BAD-9200-4EDA-8F1A-08767154E797}" srcOrd="0" destOrd="0" presId="urn:microsoft.com/office/officeart/2005/8/layout/vList4"/>
    <dgm:cxn modelId="{A507E5E4-E568-4849-A664-2961ECB0B3A2}" type="presParOf" srcId="{5EAA42A5-4183-435F-AC7A-18ECB5FB871B}" destId="{E02B8AC3-7CD4-43FF-90CB-08A0752AD0EB}" srcOrd="1" destOrd="0" presId="urn:microsoft.com/office/officeart/2005/8/layout/vList4"/>
    <dgm:cxn modelId="{9E223D08-E9F1-403E-A488-32B529E5C5A1}" type="presParOf" srcId="{5EAA42A5-4183-435F-AC7A-18ECB5FB871B}" destId="{E6C97BBB-3552-488F-B61F-D843A12011C7}" srcOrd="2" destOrd="0" presId="urn:microsoft.com/office/officeart/2005/8/layout/vList4"/>
    <dgm:cxn modelId="{ED389A4E-1B1C-411F-98A5-A3F44B67B99E}" type="presParOf" srcId="{7F214080-6740-4F1B-A3D3-570087F3E600}" destId="{9483E5C8-C696-414A-9AB2-6A474D6D78DD}" srcOrd="3" destOrd="0" presId="urn:microsoft.com/office/officeart/2005/8/layout/vList4"/>
    <dgm:cxn modelId="{050E81C3-FFDD-4163-BD32-A2202A5E9BA6}" type="presParOf" srcId="{7F214080-6740-4F1B-A3D3-570087F3E600}" destId="{8421DADC-35DD-439C-B96A-1B02007AFD94}" srcOrd="4" destOrd="0" presId="urn:microsoft.com/office/officeart/2005/8/layout/vList4"/>
    <dgm:cxn modelId="{7FEB9B96-7066-4010-9727-6D6FDC8A5954}" type="presParOf" srcId="{8421DADC-35DD-439C-B96A-1B02007AFD94}" destId="{286E2C77-0763-45C2-B66B-98BBD865C778}" srcOrd="0" destOrd="0" presId="urn:microsoft.com/office/officeart/2005/8/layout/vList4"/>
    <dgm:cxn modelId="{3F18606B-2AAE-4ACB-AB2A-D7AE654CCD8A}" type="presParOf" srcId="{8421DADC-35DD-439C-B96A-1B02007AFD94}" destId="{EF9483E4-5844-41AE-8579-B03327B16496}" srcOrd="1" destOrd="0" presId="urn:microsoft.com/office/officeart/2005/8/layout/vList4"/>
    <dgm:cxn modelId="{E19E02E6-2A26-4343-9319-A61D918700E3}" type="presParOf" srcId="{8421DADC-35DD-439C-B96A-1B02007AFD94}" destId="{43291E0F-5151-41CE-85E7-FDC82DA20542}" srcOrd="2" destOrd="0" presId="urn:microsoft.com/office/officeart/2005/8/layout/vList4"/>
    <dgm:cxn modelId="{15AD5D53-FA1F-4459-824E-B22A0A8AEDB4}" type="presParOf" srcId="{7F214080-6740-4F1B-A3D3-570087F3E600}" destId="{548FD075-9CCD-4BB4-B4AA-29F0B36B980A}" srcOrd="5" destOrd="0" presId="urn:microsoft.com/office/officeart/2005/8/layout/vList4"/>
    <dgm:cxn modelId="{6BEA2150-7D26-400E-99AE-82BA47D336B4}" type="presParOf" srcId="{7F214080-6740-4F1B-A3D3-570087F3E600}" destId="{7FC3E719-9E6A-4B09-9818-2D0C86EA26EB}" srcOrd="6" destOrd="0" presId="urn:microsoft.com/office/officeart/2005/8/layout/vList4"/>
    <dgm:cxn modelId="{98A1ADDE-211C-4AE9-B221-85B1BB2AAF4C}" type="presParOf" srcId="{7FC3E719-9E6A-4B09-9818-2D0C86EA26EB}" destId="{70F32402-0ABA-4F17-A3BB-9407948A4783}" srcOrd="0" destOrd="0" presId="urn:microsoft.com/office/officeart/2005/8/layout/vList4"/>
    <dgm:cxn modelId="{19546CA6-960B-4029-A36F-54C3F74296C4}" type="presParOf" srcId="{7FC3E719-9E6A-4B09-9818-2D0C86EA26EB}" destId="{E9FCFB8F-9504-4778-A5F3-98C17D7B41C2}" srcOrd="1" destOrd="0" presId="urn:microsoft.com/office/officeart/2005/8/layout/vList4"/>
    <dgm:cxn modelId="{ED07D7FD-C0DC-4F71-BEAD-D46CB7916DCF}" type="presParOf" srcId="{7FC3E719-9E6A-4B09-9818-2D0C86EA26EB}" destId="{D4A51159-9A71-4CCF-9C0C-D6409D3D85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05DAD-796A-4DFA-8F8E-F0811ED2ED4F}" type="doc">
      <dgm:prSet loTypeId="urn:microsoft.com/office/officeart/2005/8/layout/hierarchy1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E3EC556-403E-4D79-A378-17BBA1AFC19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собственность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F4B259-F198-48A1-9E1E-A6EF1AC992B7}" type="parTrans" cxnId="{57E89611-587B-4C04-B653-BFA1C21B115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7AAFFD-AD91-4709-AFD8-FB9491B150A7}" type="sibTrans" cxnId="{57E89611-587B-4C04-B653-BFA1C21B115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6DC898-DA3E-44A6-A037-E5D35247C6A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общая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99F369-8B3F-4974-8B20-E679DFFF3F4A}" type="parTrans" cxnId="{55EC127D-398E-46F7-8112-5BD492062D4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8F9C37-C193-46A5-8883-3CA3B73C9203}" type="sibTrans" cxnId="{55EC127D-398E-46F7-8112-5BD492062D4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1BF7B0-6710-45BC-A37B-65332A805D1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долевая (указать размер доли -  ½)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4D8E73-175F-4D0B-BD83-88F97EE5C3A9}" type="parTrans" cxnId="{2FB7E8ED-EFF9-47F7-8055-FC7241120D2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7D19E5-AB69-4AA5-AE97-281B1897C264}" type="sibTrans" cxnId="{2FB7E8ED-EFF9-47F7-8055-FC7241120D2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F595-EC29-4D21-94DC-8D74F74DA38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совместная (указать ФИО иных собственников)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B1F094-3326-4781-8DF4-0037BD8F9B58}" type="parTrans" cxnId="{72F0ADFD-95FF-424E-BECA-843705FCA96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2EA785-52EB-44B5-AAAA-0FD29B2D5083}" type="sibTrans" cxnId="{72F0ADFD-95FF-424E-BECA-843705FCA96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032535-FF79-4D42-8327-F1E4A741B27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индивидуальная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920E13-8F29-4207-B9FF-F8F2D30BADD5}" type="parTrans" cxnId="{6AAA94EA-8FFE-419A-919E-D5A12736160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B24966-9B02-4E42-AFC3-4AB078752DE4}" type="sibTrans" cxnId="{6AAA94EA-8FFE-419A-919E-D5A12736160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95D28-0DBE-40BB-9AF2-FED99C05B044}" type="pres">
      <dgm:prSet presAssocID="{ABA05DAD-796A-4DFA-8F8E-F0811ED2ED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C6E7DF-6903-490A-A84E-6CC2F537084E}" type="pres">
      <dgm:prSet presAssocID="{3E3EC556-403E-4D79-A378-17BBA1AFC194}" presName="hierRoot1" presStyleCnt="0"/>
      <dgm:spPr/>
      <dgm:t>
        <a:bodyPr/>
        <a:lstStyle/>
        <a:p>
          <a:endParaRPr lang="ru-RU"/>
        </a:p>
      </dgm:t>
    </dgm:pt>
    <dgm:pt modelId="{3C1454B2-123E-49E6-ABE5-2CB100547274}" type="pres">
      <dgm:prSet presAssocID="{3E3EC556-403E-4D79-A378-17BBA1AFC194}" presName="composite" presStyleCnt="0"/>
      <dgm:spPr/>
      <dgm:t>
        <a:bodyPr/>
        <a:lstStyle/>
        <a:p>
          <a:endParaRPr lang="ru-RU"/>
        </a:p>
      </dgm:t>
    </dgm:pt>
    <dgm:pt modelId="{84257B06-D550-4A9A-9803-926C7D9DC9D7}" type="pres">
      <dgm:prSet presAssocID="{3E3EC556-403E-4D79-A378-17BBA1AFC194}" presName="background" presStyleLbl="node0" presStyleIdx="0" presStyleCnt="1"/>
      <dgm:spPr/>
      <dgm:t>
        <a:bodyPr/>
        <a:lstStyle/>
        <a:p>
          <a:endParaRPr lang="ru-RU"/>
        </a:p>
      </dgm:t>
    </dgm:pt>
    <dgm:pt modelId="{524815EC-67EE-43F8-9152-629E068E2B3B}" type="pres">
      <dgm:prSet presAssocID="{3E3EC556-403E-4D79-A378-17BBA1AFC19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6B041-A29E-48A2-B814-7196F575F50A}" type="pres">
      <dgm:prSet presAssocID="{3E3EC556-403E-4D79-A378-17BBA1AFC194}" presName="hierChild2" presStyleCnt="0"/>
      <dgm:spPr/>
      <dgm:t>
        <a:bodyPr/>
        <a:lstStyle/>
        <a:p>
          <a:endParaRPr lang="ru-RU"/>
        </a:p>
      </dgm:t>
    </dgm:pt>
    <dgm:pt modelId="{963F51EA-39EB-4864-80AD-2FE9C1D1037F}" type="pres">
      <dgm:prSet presAssocID="{5B99F369-8B3F-4974-8B20-E679DFFF3F4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7CB5ADB-BB98-42B0-8217-0D382EF265DB}" type="pres">
      <dgm:prSet presAssocID="{996DC898-DA3E-44A6-A037-E5D35247C6AF}" presName="hierRoot2" presStyleCnt="0"/>
      <dgm:spPr/>
      <dgm:t>
        <a:bodyPr/>
        <a:lstStyle/>
        <a:p>
          <a:endParaRPr lang="ru-RU"/>
        </a:p>
      </dgm:t>
    </dgm:pt>
    <dgm:pt modelId="{ACE777A9-BD93-4BAA-81EB-4B741AF70A62}" type="pres">
      <dgm:prSet presAssocID="{996DC898-DA3E-44A6-A037-E5D35247C6AF}" presName="composite2" presStyleCnt="0"/>
      <dgm:spPr/>
      <dgm:t>
        <a:bodyPr/>
        <a:lstStyle/>
        <a:p>
          <a:endParaRPr lang="ru-RU"/>
        </a:p>
      </dgm:t>
    </dgm:pt>
    <dgm:pt modelId="{F1594BF6-F83A-437C-875D-86320724A71F}" type="pres">
      <dgm:prSet presAssocID="{996DC898-DA3E-44A6-A037-E5D35247C6AF}" presName="background2" presStyleLbl="node2" presStyleIdx="0" presStyleCnt="2"/>
      <dgm:spPr/>
      <dgm:t>
        <a:bodyPr/>
        <a:lstStyle/>
        <a:p>
          <a:endParaRPr lang="ru-RU"/>
        </a:p>
      </dgm:t>
    </dgm:pt>
    <dgm:pt modelId="{E72B9680-CC8F-409D-BC68-87762E7D0BFC}" type="pres">
      <dgm:prSet presAssocID="{996DC898-DA3E-44A6-A037-E5D35247C6A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1F8105-32F0-493C-A82D-565B13AF6C4C}" type="pres">
      <dgm:prSet presAssocID="{996DC898-DA3E-44A6-A037-E5D35247C6AF}" presName="hierChild3" presStyleCnt="0"/>
      <dgm:spPr/>
      <dgm:t>
        <a:bodyPr/>
        <a:lstStyle/>
        <a:p>
          <a:endParaRPr lang="ru-RU"/>
        </a:p>
      </dgm:t>
    </dgm:pt>
    <dgm:pt modelId="{CCAECE9C-1760-4758-BC74-C4EE8BD2A372}" type="pres">
      <dgm:prSet presAssocID="{4A4D8E73-175F-4D0B-BD83-88F97EE5C3A9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75AEC1C-8093-44C3-A2C9-823178D7AB0C}" type="pres">
      <dgm:prSet presAssocID="{1C1BF7B0-6710-45BC-A37B-65332A805D17}" presName="hierRoot3" presStyleCnt="0"/>
      <dgm:spPr/>
      <dgm:t>
        <a:bodyPr/>
        <a:lstStyle/>
        <a:p>
          <a:endParaRPr lang="ru-RU"/>
        </a:p>
      </dgm:t>
    </dgm:pt>
    <dgm:pt modelId="{DA532F96-BB4E-4B48-8FE9-E51975870011}" type="pres">
      <dgm:prSet presAssocID="{1C1BF7B0-6710-45BC-A37B-65332A805D17}" presName="composite3" presStyleCnt="0"/>
      <dgm:spPr/>
      <dgm:t>
        <a:bodyPr/>
        <a:lstStyle/>
        <a:p>
          <a:endParaRPr lang="ru-RU"/>
        </a:p>
      </dgm:t>
    </dgm:pt>
    <dgm:pt modelId="{4FBE2869-4098-4A32-97BE-6A163080010A}" type="pres">
      <dgm:prSet presAssocID="{1C1BF7B0-6710-45BC-A37B-65332A805D17}" presName="background3" presStyleLbl="node3" presStyleIdx="0" presStyleCnt="2"/>
      <dgm:spPr/>
      <dgm:t>
        <a:bodyPr/>
        <a:lstStyle/>
        <a:p>
          <a:endParaRPr lang="ru-RU"/>
        </a:p>
      </dgm:t>
    </dgm:pt>
    <dgm:pt modelId="{8CE58ECB-5D00-49B2-8142-73B2E4984541}" type="pres">
      <dgm:prSet presAssocID="{1C1BF7B0-6710-45BC-A37B-65332A805D1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BAAC2C-405E-4D29-B0C3-AFAFE32967E6}" type="pres">
      <dgm:prSet presAssocID="{1C1BF7B0-6710-45BC-A37B-65332A805D17}" presName="hierChild4" presStyleCnt="0"/>
      <dgm:spPr/>
      <dgm:t>
        <a:bodyPr/>
        <a:lstStyle/>
        <a:p>
          <a:endParaRPr lang="ru-RU"/>
        </a:p>
      </dgm:t>
    </dgm:pt>
    <dgm:pt modelId="{36A7339F-F98B-4B6C-AEB5-B642BD001C65}" type="pres">
      <dgm:prSet presAssocID="{7AB1F094-3326-4781-8DF4-0037BD8F9B5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970E210E-2AF4-4BC4-99EC-3CDA1FB6C9F8}" type="pres">
      <dgm:prSet presAssocID="{337FF595-EC29-4D21-94DC-8D74F74DA38E}" presName="hierRoot3" presStyleCnt="0"/>
      <dgm:spPr/>
      <dgm:t>
        <a:bodyPr/>
        <a:lstStyle/>
        <a:p>
          <a:endParaRPr lang="ru-RU"/>
        </a:p>
      </dgm:t>
    </dgm:pt>
    <dgm:pt modelId="{E20E8E0C-1FBA-4613-ACA4-4224681CBCD3}" type="pres">
      <dgm:prSet presAssocID="{337FF595-EC29-4D21-94DC-8D74F74DA38E}" presName="composite3" presStyleCnt="0"/>
      <dgm:spPr/>
      <dgm:t>
        <a:bodyPr/>
        <a:lstStyle/>
        <a:p>
          <a:endParaRPr lang="ru-RU"/>
        </a:p>
      </dgm:t>
    </dgm:pt>
    <dgm:pt modelId="{5F0AE160-6D52-4403-B7C4-1A5967122E28}" type="pres">
      <dgm:prSet presAssocID="{337FF595-EC29-4D21-94DC-8D74F74DA38E}" presName="background3" presStyleLbl="node3" presStyleIdx="1" presStyleCnt="2"/>
      <dgm:spPr/>
      <dgm:t>
        <a:bodyPr/>
        <a:lstStyle/>
        <a:p>
          <a:endParaRPr lang="ru-RU"/>
        </a:p>
      </dgm:t>
    </dgm:pt>
    <dgm:pt modelId="{80FDBA16-B2AB-4867-A8DD-4567C44585E5}" type="pres">
      <dgm:prSet presAssocID="{337FF595-EC29-4D21-94DC-8D74F74DA38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F0123-2693-408D-8452-23CC33EC8497}" type="pres">
      <dgm:prSet presAssocID="{337FF595-EC29-4D21-94DC-8D74F74DA38E}" presName="hierChild4" presStyleCnt="0"/>
      <dgm:spPr/>
      <dgm:t>
        <a:bodyPr/>
        <a:lstStyle/>
        <a:p>
          <a:endParaRPr lang="ru-RU"/>
        </a:p>
      </dgm:t>
    </dgm:pt>
    <dgm:pt modelId="{59A8A707-02BB-4E09-A226-AF7C0642BCC8}" type="pres">
      <dgm:prSet presAssocID="{88920E13-8F29-4207-B9FF-F8F2D30BADD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53B919F-C5D9-4640-BDA4-CD5DAA6688DC}" type="pres">
      <dgm:prSet presAssocID="{73032535-FF79-4D42-8327-F1E4A741B274}" presName="hierRoot2" presStyleCnt="0"/>
      <dgm:spPr/>
      <dgm:t>
        <a:bodyPr/>
        <a:lstStyle/>
        <a:p>
          <a:endParaRPr lang="ru-RU"/>
        </a:p>
      </dgm:t>
    </dgm:pt>
    <dgm:pt modelId="{9A534D08-0FFA-4CE8-8914-D819DA3352B2}" type="pres">
      <dgm:prSet presAssocID="{73032535-FF79-4D42-8327-F1E4A741B274}" presName="composite2" presStyleCnt="0"/>
      <dgm:spPr/>
      <dgm:t>
        <a:bodyPr/>
        <a:lstStyle/>
        <a:p>
          <a:endParaRPr lang="ru-RU"/>
        </a:p>
      </dgm:t>
    </dgm:pt>
    <dgm:pt modelId="{5D4DB504-824C-47F7-B24C-A02159C04820}" type="pres">
      <dgm:prSet presAssocID="{73032535-FF79-4D42-8327-F1E4A741B274}" presName="background2" presStyleLbl="node2" presStyleIdx="1" presStyleCnt="2"/>
      <dgm:spPr/>
      <dgm:t>
        <a:bodyPr/>
        <a:lstStyle/>
        <a:p>
          <a:endParaRPr lang="ru-RU"/>
        </a:p>
      </dgm:t>
    </dgm:pt>
    <dgm:pt modelId="{FAD3C7DC-97E2-43E5-B30B-81A061428AEF}" type="pres">
      <dgm:prSet presAssocID="{73032535-FF79-4D42-8327-F1E4A741B27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5007D-7C47-4483-BFBE-074D07188C94}" type="pres">
      <dgm:prSet presAssocID="{73032535-FF79-4D42-8327-F1E4A741B274}" presName="hierChild3" presStyleCnt="0"/>
      <dgm:spPr/>
      <dgm:t>
        <a:bodyPr/>
        <a:lstStyle/>
        <a:p>
          <a:endParaRPr lang="ru-RU"/>
        </a:p>
      </dgm:t>
    </dgm:pt>
  </dgm:ptLst>
  <dgm:cxnLst>
    <dgm:cxn modelId="{50E4DF37-FFC8-4B5C-8105-85D0C44F7D82}" type="presOf" srcId="{7AB1F094-3326-4781-8DF4-0037BD8F9B58}" destId="{36A7339F-F98B-4B6C-AEB5-B642BD001C65}" srcOrd="0" destOrd="0" presId="urn:microsoft.com/office/officeart/2005/8/layout/hierarchy1"/>
    <dgm:cxn modelId="{57E89611-587B-4C04-B653-BFA1C21B115E}" srcId="{ABA05DAD-796A-4DFA-8F8E-F0811ED2ED4F}" destId="{3E3EC556-403E-4D79-A378-17BBA1AFC194}" srcOrd="0" destOrd="0" parTransId="{C8F4B259-F198-48A1-9E1E-A6EF1AC992B7}" sibTransId="{4D7AAFFD-AD91-4709-AFD8-FB9491B150A7}"/>
    <dgm:cxn modelId="{D7E2252A-F77F-47B2-A299-557DAC0A047B}" type="presOf" srcId="{337FF595-EC29-4D21-94DC-8D74F74DA38E}" destId="{80FDBA16-B2AB-4867-A8DD-4567C44585E5}" srcOrd="0" destOrd="0" presId="urn:microsoft.com/office/officeart/2005/8/layout/hierarchy1"/>
    <dgm:cxn modelId="{0C54C10A-AB33-474D-A938-2C51EF8500B4}" type="presOf" srcId="{3E3EC556-403E-4D79-A378-17BBA1AFC194}" destId="{524815EC-67EE-43F8-9152-629E068E2B3B}" srcOrd="0" destOrd="0" presId="urn:microsoft.com/office/officeart/2005/8/layout/hierarchy1"/>
    <dgm:cxn modelId="{55EC127D-398E-46F7-8112-5BD492062D4B}" srcId="{3E3EC556-403E-4D79-A378-17BBA1AFC194}" destId="{996DC898-DA3E-44A6-A037-E5D35247C6AF}" srcOrd="0" destOrd="0" parTransId="{5B99F369-8B3F-4974-8B20-E679DFFF3F4A}" sibTransId="{498F9C37-C193-46A5-8883-3CA3B73C9203}"/>
    <dgm:cxn modelId="{72F0ADFD-95FF-424E-BECA-843705FCA96B}" srcId="{996DC898-DA3E-44A6-A037-E5D35247C6AF}" destId="{337FF595-EC29-4D21-94DC-8D74F74DA38E}" srcOrd="1" destOrd="0" parTransId="{7AB1F094-3326-4781-8DF4-0037BD8F9B58}" sibTransId="{F92EA785-52EB-44B5-AAAA-0FD29B2D5083}"/>
    <dgm:cxn modelId="{298D3B64-6FB4-4F11-A8E4-04B11090CFBE}" type="presOf" srcId="{5B99F369-8B3F-4974-8B20-E679DFFF3F4A}" destId="{963F51EA-39EB-4864-80AD-2FE9C1D1037F}" srcOrd="0" destOrd="0" presId="urn:microsoft.com/office/officeart/2005/8/layout/hierarchy1"/>
    <dgm:cxn modelId="{6AAA94EA-8FFE-419A-919E-D5A12736160E}" srcId="{3E3EC556-403E-4D79-A378-17BBA1AFC194}" destId="{73032535-FF79-4D42-8327-F1E4A741B274}" srcOrd="1" destOrd="0" parTransId="{88920E13-8F29-4207-B9FF-F8F2D30BADD5}" sibTransId="{7EB24966-9B02-4E42-AFC3-4AB078752DE4}"/>
    <dgm:cxn modelId="{879F8CB9-CA37-4EC7-B0CE-EE55CBCD69E8}" type="presOf" srcId="{996DC898-DA3E-44A6-A037-E5D35247C6AF}" destId="{E72B9680-CC8F-409D-BC68-87762E7D0BFC}" srcOrd="0" destOrd="0" presId="urn:microsoft.com/office/officeart/2005/8/layout/hierarchy1"/>
    <dgm:cxn modelId="{2FB7E8ED-EFF9-47F7-8055-FC7241120D27}" srcId="{996DC898-DA3E-44A6-A037-E5D35247C6AF}" destId="{1C1BF7B0-6710-45BC-A37B-65332A805D17}" srcOrd="0" destOrd="0" parTransId="{4A4D8E73-175F-4D0B-BD83-88F97EE5C3A9}" sibTransId="{F07D19E5-AB69-4AA5-AE97-281B1897C264}"/>
    <dgm:cxn modelId="{11427E45-1D47-4352-A545-5F07D4D8FA71}" type="presOf" srcId="{4A4D8E73-175F-4D0B-BD83-88F97EE5C3A9}" destId="{CCAECE9C-1760-4758-BC74-C4EE8BD2A372}" srcOrd="0" destOrd="0" presId="urn:microsoft.com/office/officeart/2005/8/layout/hierarchy1"/>
    <dgm:cxn modelId="{FA2752FB-9E8F-480A-8494-2A5891B75DC0}" type="presOf" srcId="{88920E13-8F29-4207-B9FF-F8F2D30BADD5}" destId="{59A8A707-02BB-4E09-A226-AF7C0642BCC8}" srcOrd="0" destOrd="0" presId="urn:microsoft.com/office/officeart/2005/8/layout/hierarchy1"/>
    <dgm:cxn modelId="{D618CD8D-5EDE-4340-8E28-CBF9B59D6603}" type="presOf" srcId="{73032535-FF79-4D42-8327-F1E4A741B274}" destId="{FAD3C7DC-97E2-43E5-B30B-81A061428AEF}" srcOrd="0" destOrd="0" presId="urn:microsoft.com/office/officeart/2005/8/layout/hierarchy1"/>
    <dgm:cxn modelId="{DA7B26B8-98FC-4C03-BDFF-D55046C6760A}" type="presOf" srcId="{ABA05DAD-796A-4DFA-8F8E-F0811ED2ED4F}" destId="{67495D28-0DBE-40BB-9AF2-FED99C05B044}" srcOrd="0" destOrd="0" presId="urn:microsoft.com/office/officeart/2005/8/layout/hierarchy1"/>
    <dgm:cxn modelId="{93DBF4CE-7AC3-4436-B8FB-97640135205C}" type="presOf" srcId="{1C1BF7B0-6710-45BC-A37B-65332A805D17}" destId="{8CE58ECB-5D00-49B2-8142-73B2E4984541}" srcOrd="0" destOrd="0" presId="urn:microsoft.com/office/officeart/2005/8/layout/hierarchy1"/>
    <dgm:cxn modelId="{A2C9B8C9-6798-4A1F-8C1A-17BDB125EBB0}" type="presParOf" srcId="{67495D28-0DBE-40BB-9AF2-FED99C05B044}" destId="{FDC6E7DF-6903-490A-A84E-6CC2F537084E}" srcOrd="0" destOrd="0" presId="urn:microsoft.com/office/officeart/2005/8/layout/hierarchy1"/>
    <dgm:cxn modelId="{0FFF1D23-7B82-4003-8684-DFD79416E09C}" type="presParOf" srcId="{FDC6E7DF-6903-490A-A84E-6CC2F537084E}" destId="{3C1454B2-123E-49E6-ABE5-2CB100547274}" srcOrd="0" destOrd="0" presId="urn:microsoft.com/office/officeart/2005/8/layout/hierarchy1"/>
    <dgm:cxn modelId="{9B40B4C6-F5E2-44FF-BF0E-1AFB1AC04BAE}" type="presParOf" srcId="{3C1454B2-123E-49E6-ABE5-2CB100547274}" destId="{84257B06-D550-4A9A-9803-926C7D9DC9D7}" srcOrd="0" destOrd="0" presId="urn:microsoft.com/office/officeart/2005/8/layout/hierarchy1"/>
    <dgm:cxn modelId="{1379024C-9683-422E-894E-ADAB4D9DE106}" type="presParOf" srcId="{3C1454B2-123E-49E6-ABE5-2CB100547274}" destId="{524815EC-67EE-43F8-9152-629E068E2B3B}" srcOrd="1" destOrd="0" presId="urn:microsoft.com/office/officeart/2005/8/layout/hierarchy1"/>
    <dgm:cxn modelId="{58085E26-C204-4188-9A9F-058D1EB947CE}" type="presParOf" srcId="{FDC6E7DF-6903-490A-A84E-6CC2F537084E}" destId="{C6E6B041-A29E-48A2-B814-7196F575F50A}" srcOrd="1" destOrd="0" presId="urn:microsoft.com/office/officeart/2005/8/layout/hierarchy1"/>
    <dgm:cxn modelId="{86024CFA-781B-4F49-B270-226A194C0A0D}" type="presParOf" srcId="{C6E6B041-A29E-48A2-B814-7196F575F50A}" destId="{963F51EA-39EB-4864-80AD-2FE9C1D1037F}" srcOrd="0" destOrd="0" presId="urn:microsoft.com/office/officeart/2005/8/layout/hierarchy1"/>
    <dgm:cxn modelId="{DA5EA719-7A0B-428B-BD45-03010DD490F9}" type="presParOf" srcId="{C6E6B041-A29E-48A2-B814-7196F575F50A}" destId="{C7CB5ADB-BB98-42B0-8217-0D382EF265DB}" srcOrd="1" destOrd="0" presId="urn:microsoft.com/office/officeart/2005/8/layout/hierarchy1"/>
    <dgm:cxn modelId="{E53C94C2-7459-40BB-9B1A-F27C4733F531}" type="presParOf" srcId="{C7CB5ADB-BB98-42B0-8217-0D382EF265DB}" destId="{ACE777A9-BD93-4BAA-81EB-4B741AF70A62}" srcOrd="0" destOrd="0" presId="urn:microsoft.com/office/officeart/2005/8/layout/hierarchy1"/>
    <dgm:cxn modelId="{4862DDAB-F930-40F1-9F05-E4B261D2D946}" type="presParOf" srcId="{ACE777A9-BD93-4BAA-81EB-4B741AF70A62}" destId="{F1594BF6-F83A-437C-875D-86320724A71F}" srcOrd="0" destOrd="0" presId="urn:microsoft.com/office/officeart/2005/8/layout/hierarchy1"/>
    <dgm:cxn modelId="{5AD5FD73-C6AD-4385-BCEF-A6ED7FB8F08A}" type="presParOf" srcId="{ACE777A9-BD93-4BAA-81EB-4B741AF70A62}" destId="{E72B9680-CC8F-409D-BC68-87762E7D0BFC}" srcOrd="1" destOrd="0" presId="urn:microsoft.com/office/officeart/2005/8/layout/hierarchy1"/>
    <dgm:cxn modelId="{A64816D2-FE44-4AD1-853C-46617FD461AB}" type="presParOf" srcId="{C7CB5ADB-BB98-42B0-8217-0D382EF265DB}" destId="{281F8105-32F0-493C-A82D-565B13AF6C4C}" srcOrd="1" destOrd="0" presId="urn:microsoft.com/office/officeart/2005/8/layout/hierarchy1"/>
    <dgm:cxn modelId="{B63241E7-B29C-4152-8135-AEC9AF6B27A3}" type="presParOf" srcId="{281F8105-32F0-493C-A82D-565B13AF6C4C}" destId="{CCAECE9C-1760-4758-BC74-C4EE8BD2A372}" srcOrd="0" destOrd="0" presId="urn:microsoft.com/office/officeart/2005/8/layout/hierarchy1"/>
    <dgm:cxn modelId="{31444288-4AB1-4561-BE5B-E8CAFEBAF638}" type="presParOf" srcId="{281F8105-32F0-493C-A82D-565B13AF6C4C}" destId="{475AEC1C-8093-44C3-A2C9-823178D7AB0C}" srcOrd="1" destOrd="0" presId="urn:microsoft.com/office/officeart/2005/8/layout/hierarchy1"/>
    <dgm:cxn modelId="{EF4679CA-4EC9-47C1-B9AC-46BD94C26D1F}" type="presParOf" srcId="{475AEC1C-8093-44C3-A2C9-823178D7AB0C}" destId="{DA532F96-BB4E-4B48-8FE9-E51975870011}" srcOrd="0" destOrd="0" presId="urn:microsoft.com/office/officeart/2005/8/layout/hierarchy1"/>
    <dgm:cxn modelId="{1B95780D-B8EB-4ECF-AA3F-160932E5F6E1}" type="presParOf" srcId="{DA532F96-BB4E-4B48-8FE9-E51975870011}" destId="{4FBE2869-4098-4A32-97BE-6A163080010A}" srcOrd="0" destOrd="0" presId="urn:microsoft.com/office/officeart/2005/8/layout/hierarchy1"/>
    <dgm:cxn modelId="{04382F4D-57DD-496C-8E2A-2855793C0EC3}" type="presParOf" srcId="{DA532F96-BB4E-4B48-8FE9-E51975870011}" destId="{8CE58ECB-5D00-49B2-8142-73B2E4984541}" srcOrd="1" destOrd="0" presId="urn:microsoft.com/office/officeart/2005/8/layout/hierarchy1"/>
    <dgm:cxn modelId="{F7658597-5218-4517-A0DA-7F29EAC5EC00}" type="presParOf" srcId="{475AEC1C-8093-44C3-A2C9-823178D7AB0C}" destId="{30BAAC2C-405E-4D29-B0C3-AFAFE32967E6}" srcOrd="1" destOrd="0" presId="urn:microsoft.com/office/officeart/2005/8/layout/hierarchy1"/>
    <dgm:cxn modelId="{99E95FEF-F7AB-4E99-B1DB-A9D72AF3A8E9}" type="presParOf" srcId="{281F8105-32F0-493C-A82D-565B13AF6C4C}" destId="{36A7339F-F98B-4B6C-AEB5-B642BD001C65}" srcOrd="2" destOrd="0" presId="urn:microsoft.com/office/officeart/2005/8/layout/hierarchy1"/>
    <dgm:cxn modelId="{80CDD006-EBC5-40A1-9BFA-C25165C0A019}" type="presParOf" srcId="{281F8105-32F0-493C-A82D-565B13AF6C4C}" destId="{970E210E-2AF4-4BC4-99EC-3CDA1FB6C9F8}" srcOrd="3" destOrd="0" presId="urn:microsoft.com/office/officeart/2005/8/layout/hierarchy1"/>
    <dgm:cxn modelId="{21C38039-3F9F-4597-ADB1-D10818ECD360}" type="presParOf" srcId="{970E210E-2AF4-4BC4-99EC-3CDA1FB6C9F8}" destId="{E20E8E0C-1FBA-4613-ACA4-4224681CBCD3}" srcOrd="0" destOrd="0" presId="urn:microsoft.com/office/officeart/2005/8/layout/hierarchy1"/>
    <dgm:cxn modelId="{592F73F4-A94D-4EE5-93D1-89311B3D474C}" type="presParOf" srcId="{E20E8E0C-1FBA-4613-ACA4-4224681CBCD3}" destId="{5F0AE160-6D52-4403-B7C4-1A5967122E28}" srcOrd="0" destOrd="0" presId="urn:microsoft.com/office/officeart/2005/8/layout/hierarchy1"/>
    <dgm:cxn modelId="{B0E24166-7D97-4F57-81BA-BC8A146C2F25}" type="presParOf" srcId="{E20E8E0C-1FBA-4613-ACA4-4224681CBCD3}" destId="{80FDBA16-B2AB-4867-A8DD-4567C44585E5}" srcOrd="1" destOrd="0" presId="urn:microsoft.com/office/officeart/2005/8/layout/hierarchy1"/>
    <dgm:cxn modelId="{D0B20184-62FB-4FB5-9243-8CF8479C82BF}" type="presParOf" srcId="{970E210E-2AF4-4BC4-99EC-3CDA1FB6C9F8}" destId="{22DF0123-2693-408D-8452-23CC33EC8497}" srcOrd="1" destOrd="0" presId="urn:microsoft.com/office/officeart/2005/8/layout/hierarchy1"/>
    <dgm:cxn modelId="{0C0BDBB6-DC3F-4DCB-BDEC-0641A61DB650}" type="presParOf" srcId="{C6E6B041-A29E-48A2-B814-7196F575F50A}" destId="{59A8A707-02BB-4E09-A226-AF7C0642BCC8}" srcOrd="2" destOrd="0" presId="urn:microsoft.com/office/officeart/2005/8/layout/hierarchy1"/>
    <dgm:cxn modelId="{8CBFDB9A-B315-462E-8367-C34D859605F4}" type="presParOf" srcId="{C6E6B041-A29E-48A2-B814-7196F575F50A}" destId="{F53B919F-C5D9-4640-BDA4-CD5DAA6688DC}" srcOrd="3" destOrd="0" presId="urn:microsoft.com/office/officeart/2005/8/layout/hierarchy1"/>
    <dgm:cxn modelId="{85947F43-D550-4F6E-BE6E-E5534C892519}" type="presParOf" srcId="{F53B919F-C5D9-4640-BDA4-CD5DAA6688DC}" destId="{9A534D08-0FFA-4CE8-8914-D819DA3352B2}" srcOrd="0" destOrd="0" presId="urn:microsoft.com/office/officeart/2005/8/layout/hierarchy1"/>
    <dgm:cxn modelId="{4958D835-4EE3-4A05-A00C-65B705054418}" type="presParOf" srcId="{9A534D08-0FFA-4CE8-8914-D819DA3352B2}" destId="{5D4DB504-824C-47F7-B24C-A02159C04820}" srcOrd="0" destOrd="0" presId="urn:microsoft.com/office/officeart/2005/8/layout/hierarchy1"/>
    <dgm:cxn modelId="{E24D28CB-D346-4D45-9773-42223D4254C2}" type="presParOf" srcId="{9A534D08-0FFA-4CE8-8914-D819DA3352B2}" destId="{FAD3C7DC-97E2-43E5-B30B-81A061428AEF}" srcOrd="1" destOrd="0" presId="urn:microsoft.com/office/officeart/2005/8/layout/hierarchy1"/>
    <dgm:cxn modelId="{B3CE644C-AEAA-4D0B-B7EA-8C6C54FF3E24}" type="presParOf" srcId="{F53B919F-C5D9-4640-BDA4-CD5DAA6688DC}" destId="{B695007D-7C47-4483-BFBE-074D07188C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9C8126-0DE6-40D5-B4CC-2B8CCA38E8AA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7DC0B56-B350-4696-A8E2-1A208AFD41F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реквизиты свидетельства о государственной регистрации прав на недвижимое имущество и номер и дата государственной регистрации права из </a:t>
          </a:r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выписки ЕГРП</a:t>
          </a:r>
          <a:endParaRPr lang="ru-RU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9AC279-7500-4FC8-B008-AB7BD9735A8D}" type="parTrans" cxnId="{C272256C-D96D-4877-8FAB-91959A95892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BB1039-7059-4A31-829A-CE502C724BDA}" type="sibTrans" cxnId="{C272256C-D96D-4877-8FAB-91959A95892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2FFA3-3A74-49B1-9A84-56C9792DC6FC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наименование и реквизиты документа, являющегося основанием для приобретения права собственности (договор купли-продажи, договор дарения, свидетельство о праве на наследство, и др.).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2B78BD-C6DF-4EF8-BE21-F4771E7E1E5F}" type="parTrans" cxnId="{56BE7ED8-FDD3-47A5-B1D3-4CF6308DA26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909BD1-6F2A-42FE-8351-AA820498AAF5}" type="sibTrans" cxnId="{56BE7ED8-FDD3-47A5-B1D3-4CF6308DA26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0192F7-8CBC-4D97-839A-72F7299676D8}" type="pres">
      <dgm:prSet presAssocID="{029C8126-0DE6-40D5-B4CC-2B8CCA38E8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D34B6D-EA6E-4815-8501-F2087DFCB79D}" type="pres">
      <dgm:prSet presAssocID="{47DC0B56-B350-4696-A8E2-1A208AFD41F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AD290-8554-444C-B386-A561EF131542}" type="pres">
      <dgm:prSet presAssocID="{53BB1039-7059-4A31-829A-CE502C724BDA}" presName="sibTrans" presStyleCnt="0"/>
      <dgm:spPr/>
      <dgm:t>
        <a:bodyPr/>
        <a:lstStyle/>
        <a:p>
          <a:endParaRPr lang="ru-RU"/>
        </a:p>
      </dgm:t>
    </dgm:pt>
    <dgm:pt modelId="{4C25D7BC-A52D-48E9-937C-B1FF4D5C38DA}" type="pres">
      <dgm:prSet presAssocID="{03D2FFA3-3A74-49B1-9A84-56C9792DC6F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5A084C-FF9B-412D-9851-75AD142E9152}" type="presOf" srcId="{029C8126-0DE6-40D5-B4CC-2B8CCA38E8AA}" destId="{2B0192F7-8CBC-4D97-839A-72F7299676D8}" srcOrd="0" destOrd="0" presId="urn:microsoft.com/office/officeart/2005/8/layout/default"/>
    <dgm:cxn modelId="{56BE7ED8-FDD3-47A5-B1D3-4CF6308DA26E}" srcId="{029C8126-0DE6-40D5-B4CC-2B8CCA38E8AA}" destId="{03D2FFA3-3A74-49B1-9A84-56C9792DC6FC}" srcOrd="1" destOrd="0" parTransId="{482B78BD-C6DF-4EF8-BE21-F4771E7E1E5F}" sibTransId="{CD909BD1-6F2A-42FE-8351-AA820498AAF5}"/>
    <dgm:cxn modelId="{0D9FB617-0785-4830-92B3-C7DB0BC500B3}" type="presOf" srcId="{47DC0B56-B350-4696-A8E2-1A208AFD41FD}" destId="{D9D34B6D-EA6E-4815-8501-F2087DFCB79D}" srcOrd="0" destOrd="0" presId="urn:microsoft.com/office/officeart/2005/8/layout/default"/>
    <dgm:cxn modelId="{044D1D2E-25CC-4DB7-9BB8-D15BD7F7D357}" type="presOf" srcId="{03D2FFA3-3A74-49B1-9A84-56C9792DC6FC}" destId="{4C25D7BC-A52D-48E9-937C-B1FF4D5C38DA}" srcOrd="0" destOrd="0" presId="urn:microsoft.com/office/officeart/2005/8/layout/default"/>
    <dgm:cxn modelId="{C272256C-D96D-4877-8FAB-91959A958924}" srcId="{029C8126-0DE6-40D5-B4CC-2B8CCA38E8AA}" destId="{47DC0B56-B350-4696-A8E2-1A208AFD41FD}" srcOrd="0" destOrd="0" parTransId="{A59AC279-7500-4FC8-B008-AB7BD9735A8D}" sibTransId="{53BB1039-7059-4A31-829A-CE502C724BDA}"/>
    <dgm:cxn modelId="{FE725A24-8D80-400E-8735-4B0870CF8460}" type="presParOf" srcId="{2B0192F7-8CBC-4D97-839A-72F7299676D8}" destId="{D9D34B6D-EA6E-4815-8501-F2087DFCB79D}" srcOrd="0" destOrd="0" presId="urn:microsoft.com/office/officeart/2005/8/layout/default"/>
    <dgm:cxn modelId="{DB67DE37-FCF4-4752-B210-6791014CB578}" type="presParOf" srcId="{2B0192F7-8CBC-4D97-839A-72F7299676D8}" destId="{892AD290-8554-444C-B386-A561EF131542}" srcOrd="1" destOrd="0" presId="urn:microsoft.com/office/officeart/2005/8/layout/default"/>
    <dgm:cxn modelId="{D904CC25-E92C-4EFB-B4E4-57F33E41CBD5}" type="presParOf" srcId="{2B0192F7-8CBC-4D97-839A-72F7299676D8}" destId="{4C25D7BC-A52D-48E9-937C-B1FF4D5C38D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1E4A5-E713-4C8D-BDE3-04BD7839AACD}">
      <dsp:nvSpPr>
        <dsp:cNvPr id="0" name=""/>
        <dsp:cNvSpPr/>
      </dsp:nvSpPr>
      <dsp:spPr>
        <a:xfrm>
          <a:off x="0" y="0"/>
          <a:ext cx="8784976" cy="11614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системы налогообложения в виде единого налога на вмененный доход для отдельных видов деятельности (ЕНВД) в качестве "дохода" указывается величина вмененного дохода;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139" y="0"/>
        <a:ext cx="6911836" cy="1161447"/>
      </dsp:txXfrm>
    </dsp:sp>
    <dsp:sp modelId="{71D07BEF-AFE1-4EAE-BB77-188E8160A81B}">
      <dsp:nvSpPr>
        <dsp:cNvPr id="0" name=""/>
        <dsp:cNvSpPr/>
      </dsp:nvSpPr>
      <dsp:spPr>
        <a:xfrm>
          <a:off x="116144" y="116144"/>
          <a:ext cx="1756995" cy="92915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D8BAD-9200-4EDA-8F1A-08767154E797}">
      <dsp:nvSpPr>
        <dsp:cNvPr id="0" name=""/>
        <dsp:cNvSpPr/>
      </dsp:nvSpPr>
      <dsp:spPr>
        <a:xfrm>
          <a:off x="0" y="1277592"/>
          <a:ext cx="8784976" cy="1161447"/>
        </a:xfrm>
        <a:prstGeom prst="roundRect">
          <a:avLst>
            <a:gd name="adj" fmla="val 10000"/>
          </a:avLst>
        </a:prstGeom>
        <a:solidFill>
          <a:schemeClr val="accent2">
            <a:hueOff val="599985"/>
            <a:satOff val="16195"/>
            <a:lumOff val="170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упрощенной системы налогообложения (УСН) в качестве "дохода" указывается сумма полученных доходов за налоговый период, которая подлежит указанию в налоговой декларации по налогу, уплачиваемому в связи с применением УСН, независимо от объекта налогообложения;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139" y="1277592"/>
        <a:ext cx="6911836" cy="1161447"/>
      </dsp:txXfrm>
    </dsp:sp>
    <dsp:sp modelId="{E02B8AC3-7CD4-43FF-90CB-08A0752AD0EB}">
      <dsp:nvSpPr>
        <dsp:cNvPr id="0" name=""/>
        <dsp:cNvSpPr/>
      </dsp:nvSpPr>
      <dsp:spPr>
        <a:xfrm>
          <a:off x="116144" y="1393736"/>
          <a:ext cx="1756995" cy="92915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374464"/>
            <a:satOff val="16963"/>
            <a:lumOff val="158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E2C77-0763-45C2-B66B-98BBD865C778}">
      <dsp:nvSpPr>
        <dsp:cNvPr id="0" name=""/>
        <dsp:cNvSpPr/>
      </dsp:nvSpPr>
      <dsp:spPr>
        <a:xfrm>
          <a:off x="0" y="2555184"/>
          <a:ext cx="8784976" cy="1161447"/>
        </a:xfrm>
        <a:prstGeom prst="roundRect">
          <a:avLst>
            <a:gd name="adj" fmla="val 10000"/>
          </a:avLst>
        </a:prstGeom>
        <a:solidFill>
          <a:schemeClr val="accent2">
            <a:hueOff val="1199970"/>
            <a:satOff val="32389"/>
            <a:lumOff val="339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патентной системы налогообложения (ПСН) в качестве "дохода" указывается сумма доходов от реализации, определяемая в соответствии со статьей 249 Налогового кодекса РФ, которая подлежит отражению  в книге учета доходов индивидуального предпринимателя, применяющего ПСН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139" y="2555184"/>
        <a:ext cx="6911836" cy="1161447"/>
      </dsp:txXfrm>
    </dsp:sp>
    <dsp:sp modelId="{EF9483E4-5844-41AE-8579-B03327B16496}">
      <dsp:nvSpPr>
        <dsp:cNvPr id="0" name=""/>
        <dsp:cNvSpPr/>
      </dsp:nvSpPr>
      <dsp:spPr>
        <a:xfrm>
          <a:off x="116144" y="2671329"/>
          <a:ext cx="1756995" cy="92915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748928"/>
            <a:satOff val="33926"/>
            <a:lumOff val="316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32402-0ABA-4F17-A3BB-9407948A4783}">
      <dsp:nvSpPr>
        <dsp:cNvPr id="0" name=""/>
        <dsp:cNvSpPr/>
      </dsp:nvSpPr>
      <dsp:spPr>
        <a:xfrm>
          <a:off x="0" y="3832776"/>
          <a:ext cx="8784976" cy="1161447"/>
        </a:xfrm>
        <a:prstGeom prst="roundRect">
          <a:avLst>
            <a:gd name="adj" fmla="val 10000"/>
          </a:avLst>
        </a:prstGeom>
        <a:solidFill>
          <a:schemeClr val="accent2">
            <a:hueOff val="1799955"/>
            <a:satOff val="48584"/>
            <a:lumOff val="509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системы налогообложения для сельскохозяйственных товаропроизводителей (единого сельскохозяйственного налога (ЕСХН)) в качестве "дохода" указывается сумма полученных доходов за налоговый период, которая подлежит указанию в налоговой декларации по ЕСХН, независимо от объекта налогообложения</a:t>
          </a:r>
        </a:p>
      </dsp:txBody>
      <dsp:txXfrm>
        <a:off x="1873139" y="3832776"/>
        <a:ext cx="6911836" cy="1161447"/>
      </dsp:txXfrm>
    </dsp:sp>
    <dsp:sp modelId="{E9FCFB8F-9504-4778-A5F3-98C17D7B41C2}">
      <dsp:nvSpPr>
        <dsp:cNvPr id="0" name=""/>
        <dsp:cNvSpPr/>
      </dsp:nvSpPr>
      <dsp:spPr>
        <a:xfrm>
          <a:off x="116144" y="3948921"/>
          <a:ext cx="1756995" cy="92915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1123392"/>
            <a:satOff val="50889"/>
            <a:lumOff val="475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8A707-02BB-4E09-A226-AF7C0642BCC8}">
      <dsp:nvSpPr>
        <dsp:cNvPr id="0" name=""/>
        <dsp:cNvSpPr/>
      </dsp:nvSpPr>
      <dsp:spPr>
        <a:xfrm>
          <a:off x="6061362" y="1588221"/>
          <a:ext cx="1527186" cy="726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294"/>
              </a:lnTo>
              <a:lnTo>
                <a:pt x="1527186" y="495294"/>
              </a:lnTo>
              <a:lnTo>
                <a:pt x="1527186" y="726802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7339F-F98B-4B6C-AEB5-B642BD001C65}">
      <dsp:nvSpPr>
        <dsp:cNvPr id="0" name=""/>
        <dsp:cNvSpPr/>
      </dsp:nvSpPr>
      <dsp:spPr>
        <a:xfrm>
          <a:off x="4534175" y="3901909"/>
          <a:ext cx="1527186" cy="726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294"/>
              </a:lnTo>
              <a:lnTo>
                <a:pt x="1527186" y="495294"/>
              </a:lnTo>
              <a:lnTo>
                <a:pt x="1527186" y="726802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ECE9C-1760-4758-BC74-C4EE8BD2A372}">
      <dsp:nvSpPr>
        <dsp:cNvPr id="0" name=""/>
        <dsp:cNvSpPr/>
      </dsp:nvSpPr>
      <dsp:spPr>
        <a:xfrm>
          <a:off x="3006988" y="3901909"/>
          <a:ext cx="1527186" cy="726802"/>
        </a:xfrm>
        <a:custGeom>
          <a:avLst/>
          <a:gdLst/>
          <a:ahLst/>
          <a:cxnLst/>
          <a:rect l="0" t="0" r="0" b="0"/>
          <a:pathLst>
            <a:path>
              <a:moveTo>
                <a:pt x="1527186" y="0"/>
              </a:moveTo>
              <a:lnTo>
                <a:pt x="1527186" y="495294"/>
              </a:lnTo>
              <a:lnTo>
                <a:pt x="0" y="495294"/>
              </a:lnTo>
              <a:lnTo>
                <a:pt x="0" y="726802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F51EA-39EB-4864-80AD-2FE9C1D1037F}">
      <dsp:nvSpPr>
        <dsp:cNvPr id="0" name=""/>
        <dsp:cNvSpPr/>
      </dsp:nvSpPr>
      <dsp:spPr>
        <a:xfrm>
          <a:off x="4534175" y="1588221"/>
          <a:ext cx="1527186" cy="726802"/>
        </a:xfrm>
        <a:custGeom>
          <a:avLst/>
          <a:gdLst/>
          <a:ahLst/>
          <a:cxnLst/>
          <a:rect l="0" t="0" r="0" b="0"/>
          <a:pathLst>
            <a:path>
              <a:moveTo>
                <a:pt x="1527186" y="0"/>
              </a:moveTo>
              <a:lnTo>
                <a:pt x="1527186" y="495294"/>
              </a:lnTo>
              <a:lnTo>
                <a:pt x="0" y="495294"/>
              </a:lnTo>
              <a:lnTo>
                <a:pt x="0" y="726802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57B06-D550-4A9A-9803-926C7D9DC9D7}">
      <dsp:nvSpPr>
        <dsp:cNvPr id="0" name=""/>
        <dsp:cNvSpPr/>
      </dsp:nvSpPr>
      <dsp:spPr>
        <a:xfrm>
          <a:off x="4811845" y="1335"/>
          <a:ext cx="2499032" cy="1586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815EC-67EE-43F8-9152-629E068E2B3B}">
      <dsp:nvSpPr>
        <dsp:cNvPr id="0" name=""/>
        <dsp:cNvSpPr/>
      </dsp:nvSpPr>
      <dsp:spPr>
        <a:xfrm>
          <a:off x="5089516" y="265122"/>
          <a:ext cx="2499032" cy="1586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собственность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5994" y="311600"/>
        <a:ext cx="2406076" cy="1493929"/>
      </dsp:txXfrm>
    </dsp:sp>
    <dsp:sp modelId="{F1594BF6-F83A-437C-875D-86320724A71F}">
      <dsp:nvSpPr>
        <dsp:cNvPr id="0" name=""/>
        <dsp:cNvSpPr/>
      </dsp:nvSpPr>
      <dsp:spPr>
        <a:xfrm>
          <a:off x="3284659" y="2315023"/>
          <a:ext cx="2499032" cy="15868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B9680-CC8F-409D-BC68-87762E7D0BFC}">
      <dsp:nvSpPr>
        <dsp:cNvPr id="0" name=""/>
        <dsp:cNvSpPr/>
      </dsp:nvSpPr>
      <dsp:spPr>
        <a:xfrm>
          <a:off x="3562329" y="2578810"/>
          <a:ext cx="2499032" cy="1586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общая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8807" y="2625288"/>
        <a:ext cx="2406076" cy="1493929"/>
      </dsp:txXfrm>
    </dsp:sp>
    <dsp:sp modelId="{4FBE2869-4098-4A32-97BE-6A163080010A}">
      <dsp:nvSpPr>
        <dsp:cNvPr id="0" name=""/>
        <dsp:cNvSpPr/>
      </dsp:nvSpPr>
      <dsp:spPr>
        <a:xfrm>
          <a:off x="1757472" y="4628711"/>
          <a:ext cx="2499032" cy="15868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58ECB-5D00-49B2-8142-73B2E4984541}">
      <dsp:nvSpPr>
        <dsp:cNvPr id="0" name=""/>
        <dsp:cNvSpPr/>
      </dsp:nvSpPr>
      <dsp:spPr>
        <a:xfrm>
          <a:off x="2035142" y="4892498"/>
          <a:ext cx="2499032" cy="1586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долевая (указать размер доли -  ½)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1620" y="4938976"/>
        <a:ext cx="2406076" cy="1493929"/>
      </dsp:txXfrm>
    </dsp:sp>
    <dsp:sp modelId="{5F0AE160-6D52-4403-B7C4-1A5967122E28}">
      <dsp:nvSpPr>
        <dsp:cNvPr id="0" name=""/>
        <dsp:cNvSpPr/>
      </dsp:nvSpPr>
      <dsp:spPr>
        <a:xfrm>
          <a:off x="4811845" y="4628711"/>
          <a:ext cx="2499032" cy="15868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DBA16-B2AB-4867-A8DD-4567C44585E5}">
      <dsp:nvSpPr>
        <dsp:cNvPr id="0" name=""/>
        <dsp:cNvSpPr/>
      </dsp:nvSpPr>
      <dsp:spPr>
        <a:xfrm>
          <a:off x="5089516" y="4892498"/>
          <a:ext cx="2499032" cy="1586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совместная (указать ФИО иных собственников)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5994" y="4938976"/>
        <a:ext cx="2406076" cy="1493929"/>
      </dsp:txXfrm>
    </dsp:sp>
    <dsp:sp modelId="{5D4DB504-824C-47F7-B24C-A02159C04820}">
      <dsp:nvSpPr>
        <dsp:cNvPr id="0" name=""/>
        <dsp:cNvSpPr/>
      </dsp:nvSpPr>
      <dsp:spPr>
        <a:xfrm>
          <a:off x="6339032" y="2315023"/>
          <a:ext cx="2499032" cy="15868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3C7DC-97E2-43E5-B30B-81A061428AEF}">
      <dsp:nvSpPr>
        <dsp:cNvPr id="0" name=""/>
        <dsp:cNvSpPr/>
      </dsp:nvSpPr>
      <dsp:spPr>
        <a:xfrm>
          <a:off x="6616702" y="2578810"/>
          <a:ext cx="2499032" cy="1586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индивидуальная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63180" y="2625288"/>
        <a:ext cx="2406076" cy="1493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34B6D-EA6E-4815-8501-F2087DFCB79D}">
      <dsp:nvSpPr>
        <dsp:cNvPr id="0" name=""/>
        <dsp:cNvSpPr/>
      </dsp:nvSpPr>
      <dsp:spPr>
        <a:xfrm>
          <a:off x="1063" y="1175750"/>
          <a:ext cx="4148019" cy="2488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реквизиты свидетельства о государственной регистрации прав на недвижимое имущество и номер и дата государственной регистрации права из </a:t>
          </a: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выписки ЕГРП</a:t>
          </a:r>
          <a:endParaRPr lang="ru-RU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3" y="1175750"/>
        <a:ext cx="4148019" cy="2488811"/>
      </dsp:txXfrm>
    </dsp:sp>
    <dsp:sp modelId="{4C25D7BC-A52D-48E9-937C-B1FF4D5C38DA}">
      <dsp:nvSpPr>
        <dsp:cNvPr id="0" name=""/>
        <dsp:cNvSpPr/>
      </dsp:nvSpPr>
      <dsp:spPr>
        <a:xfrm>
          <a:off x="4563884" y="1175750"/>
          <a:ext cx="4148019" cy="2488811"/>
        </a:xfrm>
        <a:prstGeom prst="rect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наименование и реквизиты документа, являющегося основанием для приобретения права собственности (договор купли-продажи, договор дарения, свидетельство о праве на наследство, и др.).</a:t>
          </a:r>
        </a:p>
        <a:p>
          <a:pPr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63884" y="1175750"/>
        <a:ext cx="4148019" cy="2488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1133E-41B6-4C6B-A620-8B4831FAC30F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D6F2-FA44-4626-B718-7283B7A3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5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D6F2-FA44-4626-B718-7283B7A3A95E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3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&#1075;&#1080;&#1073;&#1076;&#1076;.&#1088;&#1092;/" TargetMode="External"/><Relationship Id="rId7" Type="http://schemas.openxmlformats.org/officeDocument/2006/relationships/hyperlink" Target="https://egrul.nalog.ru/index.html" TargetMode="External"/><Relationship Id="rId2" Type="http://schemas.openxmlformats.org/officeDocument/2006/relationships/hyperlink" Target="https://sfr.gov.ru/grazhdanam/lk_s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reestr.ru/wps/portal/online_request" TargetMode="External"/><Relationship Id="rId5" Type="http://schemas.openxmlformats.org/officeDocument/2006/relationships/hyperlink" Target="http://fssprus.ru/" TargetMode="External"/><Relationship Id="rId4" Type="http://schemas.openxmlformats.org/officeDocument/2006/relationships/hyperlink" Target="https://lkfl2.nalog.ru/lkfl/login" TargetMode="External"/><Relationship Id="rId9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47.png"/><Relationship Id="rId4" Type="http://schemas.microsoft.com/office/2007/relationships/hdphoto" Target="../media/hdphoto12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microsoft.com/office/2007/relationships/hdphoto" Target="../media/hdphoto17.wdp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kremlin.ru/structure/additional/12" TargetMode="External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&#1089;&#1087;&#1088;&#1072;&#1074;&#1082;&#1080;-&#1073;&#1082;.&#1088;&#1092;/" TargetMode="External"/><Relationship Id="rId4" Type="http://schemas.openxmlformats.org/officeDocument/2006/relationships/hyperlink" Target="https://gossluzhba.gov.ru/anticorruption/spravki_bk" TargetMode="External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9" t="14655" r="35072" b="8590"/>
          <a:stretch/>
        </p:blipFill>
        <p:spPr bwMode="auto">
          <a:xfrm>
            <a:off x="0" y="-33852"/>
            <a:ext cx="9144000" cy="69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s://i01.fotocdn.net/s106/6bffc10e0e0385ec/public_pin_l/2281318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21" y="3671444"/>
            <a:ext cx="3419872" cy="3419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548680"/>
            <a:ext cx="8568952" cy="346747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ДЕКЛАРИРОВАНИЕ СВЕДЕНИЙ О ДОХОДАХ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000" b="1" dirty="0" smtClean="0">
                <a:solidFill>
                  <a:srgbClr val="F9DF1B"/>
                </a:solidFill>
              </a:rPr>
              <a:t>в 2023 году</a:t>
            </a:r>
            <a:endParaRPr lang="ru-RU" sz="5000" b="1" dirty="0">
              <a:solidFill>
                <a:srgbClr val="F9DF1B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5157"/>
            <a:ext cx="6400800" cy="1219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 Главы Республики Коми по противодействию коррупции</a:t>
            </a:r>
            <a:endParaRPr lang="ru-RU" sz="1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4" descr="https://dmee.ru/tw_files2/urls_1/23/d-22447/22447_html_m20333f7f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94" y1="83262" x2="2141" y2="82403"/>
                        <a14:foregroundMark x1="55810" y1="13591" x2="55810" y2="13591"/>
                        <a14:foregroundMark x1="44495" y1="14592" x2="44495" y2="14592"/>
                        <a14:foregroundMark x1="39450" y1="22318" x2="39450" y2="22318"/>
                        <a14:foregroundMark x1="35933" y1="23462" x2="35933" y2="23462"/>
                        <a14:foregroundMark x1="62538" y1="22890" x2="62538" y2="22890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66" y="260648"/>
            <a:ext cx="602068" cy="643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-icons-png.flaticon.com/512/458/45809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3789040"/>
            <a:ext cx="259228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755576" y="1196752"/>
            <a:ext cx="4464496" cy="511256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300" dirty="0" smtClean="0"/>
              <a:t>- на себя,</a:t>
            </a:r>
            <a:br>
              <a:rPr lang="ru-RU" sz="2300" dirty="0" smtClean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- супруга/супругу,</a:t>
            </a:r>
            <a:br>
              <a:rPr lang="ru-RU" sz="2300" dirty="0" smtClean="0"/>
            </a:br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/>
              <a:t>- </a:t>
            </a:r>
            <a:r>
              <a:rPr lang="ru-RU" sz="2300" dirty="0" smtClean="0"/>
              <a:t>ВСЕХ несовершеннолетних детей,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>- </a:t>
            </a:r>
            <a:r>
              <a:rPr lang="ru-RU" sz="2100" dirty="0" smtClean="0"/>
              <a:t>усыновленных детей </a:t>
            </a:r>
            <a:br>
              <a:rPr lang="ru-RU" sz="2100" dirty="0" smtClean="0"/>
            </a:br>
            <a:r>
              <a:rPr lang="ru-RU" sz="2100" dirty="0" smtClean="0"/>
              <a:t>(на </a:t>
            </a:r>
            <a:r>
              <a:rPr lang="ru-RU" sz="2100" dirty="0"/>
              <a:t>опекаемых детей справка не представляется, но вознаграждение, полученное при осуществлении опеки или попечительства подлежит отражению в </a:t>
            </a:r>
            <a:r>
              <a:rPr lang="ru-RU" sz="2100" dirty="0" smtClean="0"/>
              <a:t>разделе 1). 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170" y="476672"/>
            <a:ext cx="8644830" cy="8309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3891F">
                    <a:lumMod val="75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СПРАВКА О ДОХОДАХ ПРЕДСТАВЛЯЕТСЯ ДЕКЛАРАНТОМ: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31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525963"/>
          </a:xfrm>
        </p:spPr>
        <p:txBody>
          <a:bodyPr>
            <a:no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Учтены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предусмотренные Указами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РФ №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886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06.12.2022,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968 от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29.12.2022;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уточненных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сведений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предыдущие декларационные кампании не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предусмотрено;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актуальности версии СПО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«Справки БК» осуществляется при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приеме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справки;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документов к справке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правом служащего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исключением разделов 2 и 4);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Актуализирован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выплат, которые могут быть признаны доходом для целей законодательства Российской Федерации о противодействии коррупции, а также перечень денежных средств, которые не являются таким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доходом;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 единый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 для иностранной валюты: по курсу Банка России, если нельзя установить, то через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интернет;</a:t>
            </a:r>
          </a:p>
        </p:txBody>
      </p:sp>
      <p:pic>
        <p:nvPicPr>
          <p:cNvPr id="5" name="Picture 12" descr="https://image.pngaaa.com/623/3150623-midd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013" l="1333" r="97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92"/>
            <a:ext cx="2555776" cy="26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14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12144" y="1844824"/>
            <a:ext cx="83803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«Налога на профессиональный доход» (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самозанятость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служащими отражено в письме Минтруда России от 19.04.2021 </a:t>
            </a:r>
            <a:b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28-6/10/В-4623;</a:t>
            </a:r>
          </a:p>
          <a:p>
            <a:pPr>
              <a:buClr>
                <a:srgbClr val="00B050"/>
              </a:buClr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расчете трехгодового дохода для целей заполнения раздела 2 справки не вычитаем какие-либо суммы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1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0B050"/>
              </a:buClr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Подчеркнуты особенности заполнения графы «Общая стоимость» подраздела 5.2 раздела 5 справки;</a:t>
            </a:r>
          </a:p>
          <a:p>
            <a:pPr>
              <a:buClr>
                <a:srgbClr val="00B050"/>
              </a:buClr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приобретения </a:t>
            </a:r>
            <a:r>
              <a:rPr lang="ru-RU" sz="1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ПИФов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отражены в письме Минтруда России от 22.09.2022 № 28-7/10/В-12862;</a:t>
            </a:r>
          </a:p>
          <a:p>
            <a:pPr>
              <a:buClr>
                <a:srgbClr val="00B050"/>
              </a:buClr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объекта, находящегося в пользовании, указывается на основании правоустанавливающих документов (в ином случае из фактических значений);</a:t>
            </a:r>
          </a:p>
          <a:p>
            <a:pPr>
              <a:buClr>
                <a:srgbClr val="00B050"/>
              </a:buClr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«Перераспределение долей» для целей раздела 7 справки требует анализа правоустанавливающих документов.</a:t>
            </a:r>
            <a:endParaRPr lang="ru-RU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0904" y="902226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определении необходимости отражения денежных средств, полученных от реализации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ТРУ,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устанавливать собственника денежных средств;</a:t>
            </a:r>
          </a:p>
        </p:txBody>
      </p:sp>
      <p:pic>
        <p:nvPicPr>
          <p:cNvPr id="3084" name="Picture 12" descr="https://image.pngaaa.com/623/3150623-midd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013" l="1333" r="97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92"/>
            <a:ext cx="2555776" cy="26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7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611560" y="1441376"/>
            <a:ext cx="8280920" cy="1339552"/>
          </a:xfrm>
          <a:prstGeom prst="flowChartProcess">
            <a:avLst/>
          </a:prstGeom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представить уточняющую справку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/>
              <a:t>Имею право</a:t>
            </a:r>
            <a:endParaRPr lang="ru-RU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7092280" y="260648"/>
            <a:ext cx="1440160" cy="108012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611560" y="2924944"/>
            <a:ext cx="8280920" cy="3528392"/>
          </a:xfrm>
          <a:prstGeom prst="upArrowCallout">
            <a:avLst>
              <a:gd name="adj1" fmla="val 17568"/>
              <a:gd name="adj2" fmla="val 21018"/>
              <a:gd name="adj3" fmla="val 16506"/>
              <a:gd name="adj4" fmla="val 745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Уточняющая справка может быть принята ТОЛЬКО при наличии принятой основной,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Допускается представление уточняющей справки только на одного члена семьи,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и отчетная дата представления сведений в уточняющей справке соответствует основной,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Уточняющая справка заполнятся ПОЛНОСТЬЮ с учетом корректировок.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61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88640"/>
            <a:ext cx="8280920" cy="144016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323528"/>
            <a:ext cx="8229600" cy="4464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 smtClean="0"/>
              <a:t>ЗАЯВЛЕНИЕ О </a:t>
            </a:r>
            <a:r>
              <a:rPr lang="ru-RU" sz="1800" dirty="0"/>
              <a:t>НЕВОЗМОЖНОСТИ ПО ОБЪЕКТИВНЫМ ПРИЧИНАМ ПРЕДСТАВИТЬ СВЕДЕНИЯ О ДОХОДАХ, РАСХОДАХ, ОБ ИМУЩЕСТВЕ И ОБЯЗАТЕЛЬСТВАХ ИМУЩЕСТВЕННОГО ХАРАКТЕРА СВОИХ СУПРУГИ (СУПРУГА) И НЕСОВЕРШЕННОЛЕТНИХ ДЕТЕЙ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u="sng" dirty="0" smtClean="0">
                <a:solidFill>
                  <a:schemeClr val="tx1"/>
                </a:solidFill>
              </a:rPr>
              <a:t>Подается в соответствии с установленным порядком</a:t>
            </a:r>
            <a:br>
              <a:rPr lang="ru-RU" sz="1800" u="sng" dirty="0" smtClean="0">
                <a:solidFill>
                  <a:schemeClr val="tx1"/>
                </a:solidFill>
              </a:rPr>
            </a:br>
            <a:r>
              <a:rPr lang="ru-RU" sz="1800" u="sng" dirty="0">
                <a:solidFill>
                  <a:schemeClr val="tx1"/>
                </a:solidFill>
              </a:rPr>
              <a:t/>
            </a:r>
            <a:br>
              <a:rPr lang="ru-RU" sz="1800" u="sng" dirty="0">
                <a:solidFill>
                  <a:schemeClr val="tx1"/>
                </a:solidFill>
              </a:rPr>
            </a:br>
            <a:r>
              <a:rPr lang="ru-RU" sz="1800" u="sng" dirty="0"/>
              <a:t/>
            </a:r>
            <a:br>
              <a:rPr lang="ru-RU" sz="1800" u="sng" dirty="0"/>
            </a:br>
            <a:endParaRPr lang="ru-RU" sz="1800" u="sng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0" y="1628800"/>
            <a:ext cx="0" cy="392206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2000" y="2348880"/>
            <a:ext cx="0" cy="504056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72000" y="3284984"/>
            <a:ext cx="0" cy="504056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48554" y="5085184"/>
            <a:ext cx="0" cy="504056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51520" y="378904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 </a:t>
            </a:r>
            <a:r>
              <a:rPr lang="ru-RU" u="sng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заявлению прилагаются материалы, подтверждающие невозможность представить сведения о доходах, расходах, об имуществе и обязательствах имущественного характера своих супруги (супруга</a:t>
            </a:r>
            <a:r>
              <a:rPr lang="ru-RU" u="sng" dirty="0" smtClean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)</a:t>
            </a:r>
          </a:p>
          <a:p>
            <a:pPr algn="ctr"/>
            <a:r>
              <a:rPr lang="ru-RU" u="sng" dirty="0" smtClean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r>
              <a:rPr lang="ru-RU" u="sng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и несовершеннолетних детей.</a:t>
            </a:r>
            <a:br>
              <a:rPr lang="ru-RU" u="sng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u="sng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br>
              <a:rPr lang="ru-RU" u="sng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endParaRPr lang="ru-RU" u="sng" dirty="0" smtClean="0">
              <a:solidFill>
                <a:prstClr val="black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u="sng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u="sng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3655" y="2834656"/>
            <a:ext cx="524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Направляется в соответствующую комиссию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76246" y="5564064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u="sng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По итогу рассмотрения заявления комиссией выносится решение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4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57592" cy="1008112"/>
          </a:xfrm>
        </p:spPr>
        <p:txBody>
          <a:bodyPr/>
          <a:lstStyle/>
          <a:p>
            <a:r>
              <a:rPr lang="ru-RU" sz="5000" dirty="0" smtClean="0"/>
              <a:t>Перед заполнением советуем посетить</a:t>
            </a:r>
            <a:endParaRPr lang="ru-RU" sz="5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9251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фонд России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(справка о размере полученной пенсии и иных выплат и пособий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 суммах выплаченного пособия по временной нетрудоспособности);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социальной защиты населения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(справка о мерах социальной поддержки, о получении единовременных выплат и т.д.);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занятости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(справка о размере пособия по безработице, о временной занятости несовершеннолетних);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ГИБДД, ГИМС, Технадзор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 зарегистрированных транспортных средствах;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водном транспорте, 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тракторах;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самоходных дорожно-строительных и иных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машинах);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судебных приставов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 наличии исполнительных производств, о суммах взысканных в Вашу пользу);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Налоговая служба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(сведения о счетах).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3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722" y="1628800"/>
            <a:ext cx="843528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Социальный фонд России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2"/>
              </a:rPr>
              <a:t>https://sfr.gov.ru/grazhdanam/lk_sfr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ГИБДД России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3"/>
              </a:rPr>
              <a:t>гибдд.рф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Личный кабинет налогоплательщика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4"/>
              </a:rPr>
              <a:t>https://lkfl2.nalog.ru/lkfl/login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Федеральная служба судебных приставов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5"/>
              </a:rPr>
              <a:t>http://fssprus.ru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5"/>
              </a:rPr>
              <a:t>/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Росреестр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6"/>
              </a:rPr>
              <a:t>https://rosreestr.ru/wps/portal/online_request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редоставление</a:t>
            </a:r>
            <a:r>
              <a:rPr lang="ru-RU" sz="2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сведений из ЕГРЮЛ/ЕГРИП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7"/>
              </a:rPr>
              <a:t>https://egrul.nalog.ru/index.html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sz="2200" dirty="0"/>
          </a:p>
        </p:txBody>
      </p:sp>
      <p:sp>
        <p:nvSpPr>
          <p:cNvPr id="2" name="AutoShape 2" descr="https://img2.freepng.ru/20180407/oie/kisspng-laptop-emoji-personal-computer-desktop-computers-middle-finger-5ac8dcd175b651.32773230152311316948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con-library.com/images/workplace-icon/workplace-icon-2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167" l="52250" r="99000">
                        <a14:foregroundMark x1="66250" y1="89833" x2="62917" y2="78000"/>
                        <a14:foregroundMark x1="88583" y1="88833" x2="87250" y2="79333"/>
                        <a14:foregroundMark x1="88083" y1="39500" x2="84833" y2="23667"/>
                        <a14:foregroundMark x1="83917" y1="9333" x2="87000" y2="14500"/>
                        <a14:foregroundMark x1="81750" y1="94167" x2="87667" y2="87167"/>
                        <a14:foregroundMark x1="88083" y1="60833" x2="89167" y2="65667"/>
                        <a14:foregroundMark x1="91167" y1="60500" x2="87250" y2="59167"/>
                        <a14:foregroundMark x1="54667" y1="87500" x2="71500" y2="90167"/>
                        <a14:foregroundMark x1="55083" y1="35000" x2="70417" y2="37333"/>
                        <a14:foregroundMark x1="81333" y1="37667" x2="95083" y2="41167"/>
                        <a14:foregroundMark x1="94250" y1="92333" x2="80667" y2="64833"/>
                        <a14:foregroundMark x1="94667" y1="67500" x2="92500" y2="67500"/>
                        <a14:foregroundMark x1="70583" y1="71000" x2="53583" y2="67000"/>
                        <a14:foregroundMark x1="94250" y1="18833" x2="78500" y2="21000"/>
                        <a14:foregroundMark x1="91833" y1="6667" x2="90917" y2="1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49" r="2905"/>
          <a:stretch/>
        </p:blipFill>
        <p:spPr bwMode="auto">
          <a:xfrm>
            <a:off x="7098296" y="160338"/>
            <a:ext cx="1762472" cy="20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组合 217">
            <a:extLst>
              <a:ext uri="{FF2B5EF4-FFF2-40B4-BE49-F238E27FC236}">
                <a16:creationId xmlns:a16="http://schemas.microsoft.com/office/drawing/2014/main" xmlns="" id="{2F8F5F84-9A0B-4760-A054-F512C5BDB631}"/>
              </a:ext>
            </a:extLst>
          </p:cNvPr>
          <p:cNvGrpSpPr/>
          <p:nvPr/>
        </p:nvGrpSpPr>
        <p:grpSpPr>
          <a:xfrm>
            <a:off x="862674" y="1013644"/>
            <a:ext cx="1653056" cy="458347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5" name="任意多边形 218">
              <a:extLst>
                <a:ext uri="{FF2B5EF4-FFF2-40B4-BE49-F238E27FC236}">
                  <a16:creationId xmlns:a16="http://schemas.microsoft.com/office/drawing/2014/main" xmlns="" id="{8137E4FE-A4F0-453A-962A-CD365F0B2AFC}"/>
                </a:ext>
              </a:extLst>
            </p:cNvPr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" fmla="*/ 0 w 253793"/>
                <a:gd name="connsiteY0" fmla="*/ 0 h 374681"/>
                <a:gd name="connsiteX1" fmla="*/ 0 w 253793"/>
                <a:gd name="connsiteY1" fmla="*/ 374681 h 374681"/>
                <a:gd name="connsiteX2" fmla="*/ 245327 w 253793"/>
                <a:gd name="connsiteY2" fmla="*/ 218564 h 374681"/>
                <a:gd name="connsiteX3" fmla="*/ 245327 w 253793"/>
                <a:gd name="connsiteY3" fmla="*/ 169499 h 374681"/>
                <a:gd name="connsiteX4" fmla="*/ 0 w 253793"/>
                <a:gd name="connsiteY4" fmla="*/ 0 h 374681"/>
                <a:gd name="connsiteX0" fmla="*/ 0 w 262397"/>
                <a:gd name="connsiteY0" fmla="*/ 0 h 374681"/>
                <a:gd name="connsiteX1" fmla="*/ 0 w 262397"/>
                <a:gd name="connsiteY1" fmla="*/ 374681 h 374681"/>
                <a:gd name="connsiteX2" fmla="*/ 245327 w 262397"/>
                <a:gd name="connsiteY2" fmla="*/ 218564 h 374681"/>
                <a:gd name="connsiteX3" fmla="*/ 245327 w 262397"/>
                <a:gd name="connsiteY3" fmla="*/ 169499 h 374681"/>
                <a:gd name="connsiteX4" fmla="*/ 0 w 262397"/>
                <a:gd name="connsiteY4" fmla="*/ 0 h 374681"/>
                <a:gd name="connsiteX0" fmla="*/ 7408 w 269805"/>
                <a:gd name="connsiteY0" fmla="*/ 0 h 374681"/>
                <a:gd name="connsiteX1" fmla="*/ 7408 w 269805"/>
                <a:gd name="connsiteY1" fmla="*/ 374681 h 374681"/>
                <a:gd name="connsiteX2" fmla="*/ 252735 w 269805"/>
                <a:gd name="connsiteY2" fmla="*/ 218564 h 374681"/>
                <a:gd name="connsiteX3" fmla="*/ 252735 w 269805"/>
                <a:gd name="connsiteY3" fmla="*/ 169499 h 374681"/>
                <a:gd name="connsiteX4" fmla="*/ 7408 w 269805"/>
                <a:gd name="connsiteY4" fmla="*/ 0 h 374681"/>
                <a:gd name="connsiteX0" fmla="*/ 10788 w 273185"/>
                <a:gd name="connsiteY0" fmla="*/ 0 h 374681"/>
                <a:gd name="connsiteX1" fmla="*/ 10788 w 273185"/>
                <a:gd name="connsiteY1" fmla="*/ 374681 h 374681"/>
                <a:gd name="connsiteX2" fmla="*/ 256115 w 273185"/>
                <a:gd name="connsiteY2" fmla="*/ 218564 h 374681"/>
                <a:gd name="connsiteX3" fmla="*/ 256115 w 273185"/>
                <a:gd name="connsiteY3" fmla="*/ 169499 h 374681"/>
                <a:gd name="connsiteX4" fmla="*/ 10788 w 273185"/>
                <a:gd name="connsiteY4" fmla="*/ 0 h 374681"/>
                <a:gd name="connsiteX0" fmla="*/ 10788 w 273185"/>
                <a:gd name="connsiteY0" fmla="*/ 0 h 377538"/>
                <a:gd name="connsiteX1" fmla="*/ 10788 w 273185"/>
                <a:gd name="connsiteY1" fmla="*/ 377538 h 377538"/>
                <a:gd name="connsiteX2" fmla="*/ 256115 w 273185"/>
                <a:gd name="connsiteY2" fmla="*/ 218564 h 377538"/>
                <a:gd name="connsiteX3" fmla="*/ 256115 w 273185"/>
                <a:gd name="connsiteY3" fmla="*/ 169499 h 377538"/>
                <a:gd name="connsiteX4" fmla="*/ 10788 w 273185"/>
                <a:gd name="connsiteY4" fmla="*/ 0 h 3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212">
              <a:extLst>
                <a:ext uri="{FF2B5EF4-FFF2-40B4-BE49-F238E27FC236}">
                  <a16:creationId xmlns:a16="http://schemas.microsoft.com/office/drawing/2014/main" xmlns="" id="{FC65980B-E686-4DDF-8F53-1894D2E1E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213">
              <a:extLst>
                <a:ext uri="{FF2B5EF4-FFF2-40B4-BE49-F238E27FC236}">
                  <a16:creationId xmlns:a16="http://schemas.microsoft.com/office/drawing/2014/main" xmlns="" id="{91C8FD05-A4AD-447A-A2C3-8A4FC281F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rgbClr val="FC377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214">
              <a:extLst>
                <a:ext uri="{FF2B5EF4-FFF2-40B4-BE49-F238E27FC236}">
                  <a16:creationId xmlns:a16="http://schemas.microsoft.com/office/drawing/2014/main" xmlns="" id="{E22A7891-87B4-4D98-ABC3-415FD5BFA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215">
              <a:extLst>
                <a:ext uri="{FF2B5EF4-FFF2-40B4-BE49-F238E27FC236}">
                  <a16:creationId xmlns:a16="http://schemas.microsoft.com/office/drawing/2014/main" xmlns="" id="{D19EDA93-09DD-400E-8C0F-2B5098C38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rgbClr val="4472C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0" name="Rectangle 217">
              <a:extLst>
                <a:ext uri="{FF2B5EF4-FFF2-40B4-BE49-F238E27FC236}">
                  <a16:creationId xmlns:a16="http://schemas.microsoft.com/office/drawing/2014/main" xmlns="" id="{EEAFEF0C-959F-4735-A3AE-9B5A35A3D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219">
              <a:extLst>
                <a:ext uri="{FF2B5EF4-FFF2-40B4-BE49-F238E27FC236}">
                  <a16:creationId xmlns:a16="http://schemas.microsoft.com/office/drawing/2014/main" xmlns="" id="{24BCC427-33C1-422E-89EF-4E41BDF43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220">
              <a:extLst>
                <a:ext uri="{FF2B5EF4-FFF2-40B4-BE49-F238E27FC236}">
                  <a16:creationId xmlns:a16="http://schemas.microsoft.com/office/drawing/2014/main" xmlns="" id="{165A1B14-1F11-4160-B08A-D4E78E44A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221">
              <a:extLst>
                <a:ext uri="{FF2B5EF4-FFF2-40B4-BE49-F238E27FC236}">
                  <a16:creationId xmlns:a16="http://schemas.microsoft.com/office/drawing/2014/main" xmlns="" id="{9B315D00-B1FD-4AFB-8E34-87B62E569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222">
              <a:extLst>
                <a:ext uri="{FF2B5EF4-FFF2-40B4-BE49-F238E27FC236}">
                  <a16:creationId xmlns:a16="http://schemas.microsoft.com/office/drawing/2014/main" xmlns="" id="{6AC16567-27DD-488E-B96A-D02140F3E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224">
              <a:extLst>
                <a:ext uri="{FF2B5EF4-FFF2-40B4-BE49-F238E27FC236}">
                  <a16:creationId xmlns:a16="http://schemas.microsoft.com/office/drawing/2014/main" xmlns="" id="{7BD2321A-48AD-42F3-9F92-0F7512B44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226">
              <a:extLst>
                <a:ext uri="{FF2B5EF4-FFF2-40B4-BE49-F238E27FC236}">
                  <a16:creationId xmlns:a16="http://schemas.microsoft.com/office/drawing/2014/main" xmlns="" id="{68F7BBAA-EC48-4CE0-9200-C3B51AFE1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228">
              <a:extLst>
                <a:ext uri="{FF2B5EF4-FFF2-40B4-BE49-F238E27FC236}">
                  <a16:creationId xmlns:a16="http://schemas.microsoft.com/office/drawing/2014/main" xmlns="" id="{9DD2D93C-ACF4-41E9-BC54-739D6349B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8" name="Freeform 229">
              <a:extLst>
                <a:ext uri="{FF2B5EF4-FFF2-40B4-BE49-F238E27FC236}">
                  <a16:creationId xmlns:a16="http://schemas.microsoft.com/office/drawing/2014/main" xmlns="" id="{13A99A0B-5C75-4426-B62C-2DFD5860D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9" name="Freeform 230">
              <a:extLst>
                <a:ext uri="{FF2B5EF4-FFF2-40B4-BE49-F238E27FC236}">
                  <a16:creationId xmlns:a16="http://schemas.microsoft.com/office/drawing/2014/main" xmlns="" id="{7F31D343-5522-407C-9340-D2605D42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231">
              <a:extLst>
                <a:ext uri="{FF2B5EF4-FFF2-40B4-BE49-F238E27FC236}">
                  <a16:creationId xmlns:a16="http://schemas.microsoft.com/office/drawing/2014/main" xmlns="" id="{350A7134-6FE6-4CEB-9977-0B48E157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232">
              <a:extLst>
                <a:ext uri="{FF2B5EF4-FFF2-40B4-BE49-F238E27FC236}">
                  <a16:creationId xmlns:a16="http://schemas.microsoft.com/office/drawing/2014/main" xmlns="" id="{47D5C3DB-E19D-479B-9E27-7A0CE5689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233">
              <a:extLst>
                <a:ext uri="{FF2B5EF4-FFF2-40B4-BE49-F238E27FC236}">
                  <a16:creationId xmlns:a16="http://schemas.microsoft.com/office/drawing/2014/main" xmlns="" id="{AE93C473-335D-470F-9925-4D06B0AEF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234">
              <a:extLst>
                <a:ext uri="{FF2B5EF4-FFF2-40B4-BE49-F238E27FC236}">
                  <a16:creationId xmlns:a16="http://schemas.microsoft.com/office/drawing/2014/main" xmlns="" id="{9751188C-0434-44C5-9C42-AF92B497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4" name="Rectangle 235">
              <a:extLst>
                <a:ext uri="{FF2B5EF4-FFF2-40B4-BE49-F238E27FC236}">
                  <a16:creationId xmlns:a16="http://schemas.microsoft.com/office/drawing/2014/main" xmlns="" id="{38337DCC-D2BB-452F-AD31-711DA3D6E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236">
              <a:extLst>
                <a:ext uri="{FF2B5EF4-FFF2-40B4-BE49-F238E27FC236}">
                  <a16:creationId xmlns:a16="http://schemas.microsoft.com/office/drawing/2014/main" xmlns="" id="{568AC054-6A90-4E25-A633-D2A23941C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237">
              <a:extLst>
                <a:ext uri="{FF2B5EF4-FFF2-40B4-BE49-F238E27FC236}">
                  <a16:creationId xmlns:a16="http://schemas.microsoft.com/office/drawing/2014/main" xmlns="" id="{830B3598-8404-41E6-B731-BEC822749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238">
              <a:extLst>
                <a:ext uri="{FF2B5EF4-FFF2-40B4-BE49-F238E27FC236}">
                  <a16:creationId xmlns:a16="http://schemas.microsoft.com/office/drawing/2014/main" xmlns="" id="{A73DFD68-87BA-4A81-9057-4B489DF8C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239">
              <a:extLst>
                <a:ext uri="{FF2B5EF4-FFF2-40B4-BE49-F238E27FC236}">
                  <a16:creationId xmlns:a16="http://schemas.microsoft.com/office/drawing/2014/main" xmlns="" id="{16D33C09-6331-4085-B248-E2868088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240">
              <a:extLst>
                <a:ext uri="{FF2B5EF4-FFF2-40B4-BE49-F238E27FC236}">
                  <a16:creationId xmlns:a16="http://schemas.microsoft.com/office/drawing/2014/main" xmlns="" id="{C66D6846-E41D-407A-9804-939ABAC6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241">
              <a:extLst>
                <a:ext uri="{FF2B5EF4-FFF2-40B4-BE49-F238E27FC236}">
                  <a16:creationId xmlns:a16="http://schemas.microsoft.com/office/drawing/2014/main" xmlns="" id="{E2F52C81-9704-48FF-A503-A0B21A5A4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242">
              <a:extLst>
                <a:ext uri="{FF2B5EF4-FFF2-40B4-BE49-F238E27FC236}">
                  <a16:creationId xmlns:a16="http://schemas.microsoft.com/office/drawing/2014/main" xmlns="" id="{A0D6C03D-CBE3-4155-93B2-FC6A08045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243">
              <a:extLst>
                <a:ext uri="{FF2B5EF4-FFF2-40B4-BE49-F238E27FC236}">
                  <a16:creationId xmlns:a16="http://schemas.microsoft.com/office/drawing/2014/main" xmlns="" id="{FBCF12AB-42A4-47B1-BE26-F8DA16684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244">
              <a:extLst>
                <a:ext uri="{FF2B5EF4-FFF2-40B4-BE49-F238E27FC236}">
                  <a16:creationId xmlns:a16="http://schemas.microsoft.com/office/drawing/2014/main" xmlns="" id="{67E2BDC9-629C-4837-8137-4805A8DC7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245">
              <a:extLst>
                <a:ext uri="{FF2B5EF4-FFF2-40B4-BE49-F238E27FC236}">
                  <a16:creationId xmlns:a16="http://schemas.microsoft.com/office/drawing/2014/main" xmlns="" id="{F065630F-C5D6-4D80-98AB-DF3EDDE8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246">
              <a:extLst>
                <a:ext uri="{FF2B5EF4-FFF2-40B4-BE49-F238E27FC236}">
                  <a16:creationId xmlns:a16="http://schemas.microsoft.com/office/drawing/2014/main" xmlns="" id="{6ACEE65F-14CE-4301-938A-C1A28BD63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247">
              <a:extLst>
                <a:ext uri="{FF2B5EF4-FFF2-40B4-BE49-F238E27FC236}">
                  <a16:creationId xmlns:a16="http://schemas.microsoft.com/office/drawing/2014/main" xmlns="" id="{A022AC34-F0EC-4348-80DE-EC3B0ABAD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248">
              <a:extLst>
                <a:ext uri="{FF2B5EF4-FFF2-40B4-BE49-F238E27FC236}">
                  <a16:creationId xmlns:a16="http://schemas.microsoft.com/office/drawing/2014/main" xmlns="" id="{3D49CC34-52E1-4818-8F9E-3C64223CE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Freeform 249">
              <a:extLst>
                <a:ext uri="{FF2B5EF4-FFF2-40B4-BE49-F238E27FC236}">
                  <a16:creationId xmlns:a16="http://schemas.microsoft.com/office/drawing/2014/main" xmlns="" id="{28F9F7BA-8DA6-4CED-BB1F-716871681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250">
              <a:extLst>
                <a:ext uri="{FF2B5EF4-FFF2-40B4-BE49-F238E27FC236}">
                  <a16:creationId xmlns:a16="http://schemas.microsoft.com/office/drawing/2014/main" xmlns="" id="{6FC60622-F0C4-48F4-933E-04EB99907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251">
              <a:extLst>
                <a:ext uri="{FF2B5EF4-FFF2-40B4-BE49-F238E27FC236}">
                  <a16:creationId xmlns:a16="http://schemas.microsoft.com/office/drawing/2014/main" xmlns="" id="{CA1D7FCA-0514-420E-A570-44690B10C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Freeform 252">
              <a:extLst>
                <a:ext uri="{FF2B5EF4-FFF2-40B4-BE49-F238E27FC236}">
                  <a16:creationId xmlns:a16="http://schemas.microsoft.com/office/drawing/2014/main" xmlns="" id="{9FFE3E72-C356-4FFE-A550-DD8FF0463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Freeform 253">
              <a:extLst>
                <a:ext uri="{FF2B5EF4-FFF2-40B4-BE49-F238E27FC236}">
                  <a16:creationId xmlns:a16="http://schemas.microsoft.com/office/drawing/2014/main" xmlns="" id="{79B7D1EE-66C1-40FC-93F8-E682B4B5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Freeform 254">
              <a:extLst>
                <a:ext uri="{FF2B5EF4-FFF2-40B4-BE49-F238E27FC236}">
                  <a16:creationId xmlns:a16="http://schemas.microsoft.com/office/drawing/2014/main" xmlns="" id="{5C8C8C35-4AEC-481D-B8A7-CA5DC281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Freeform 255">
              <a:extLst>
                <a:ext uri="{FF2B5EF4-FFF2-40B4-BE49-F238E27FC236}">
                  <a16:creationId xmlns:a16="http://schemas.microsoft.com/office/drawing/2014/main" xmlns="" id="{1131543E-952A-46CA-B5A8-1E6ED4C6D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256">
              <a:extLst>
                <a:ext uri="{FF2B5EF4-FFF2-40B4-BE49-F238E27FC236}">
                  <a16:creationId xmlns:a16="http://schemas.microsoft.com/office/drawing/2014/main" xmlns="" id="{9F7C39AD-C1D1-455E-ACE0-2D3A64D9A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257">
              <a:extLst>
                <a:ext uri="{FF2B5EF4-FFF2-40B4-BE49-F238E27FC236}">
                  <a16:creationId xmlns:a16="http://schemas.microsoft.com/office/drawing/2014/main" xmlns="" id="{76A138DA-3DCD-4631-91B7-926138989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7" name="Freeform 258">
              <a:extLst>
                <a:ext uri="{FF2B5EF4-FFF2-40B4-BE49-F238E27FC236}">
                  <a16:creationId xmlns:a16="http://schemas.microsoft.com/office/drawing/2014/main" xmlns="" id="{C542AF20-7A8B-4537-A230-8AFE403EE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259">
              <a:extLst>
                <a:ext uri="{FF2B5EF4-FFF2-40B4-BE49-F238E27FC236}">
                  <a16:creationId xmlns:a16="http://schemas.microsoft.com/office/drawing/2014/main" xmlns="" id="{36CB2678-9829-4BF9-AB7A-6E11AE811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9" name="Freeform 260">
              <a:extLst>
                <a:ext uri="{FF2B5EF4-FFF2-40B4-BE49-F238E27FC236}">
                  <a16:creationId xmlns:a16="http://schemas.microsoft.com/office/drawing/2014/main" xmlns="" id="{682066C4-5C70-4F0E-B76F-C34DD3A5F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0" name="Rectangle 261">
              <a:extLst>
                <a:ext uri="{FF2B5EF4-FFF2-40B4-BE49-F238E27FC236}">
                  <a16:creationId xmlns:a16="http://schemas.microsoft.com/office/drawing/2014/main" xmlns="" id="{36204146-14C8-4115-8BC5-7BF1A921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1" name="Freeform 262">
              <a:extLst>
                <a:ext uri="{FF2B5EF4-FFF2-40B4-BE49-F238E27FC236}">
                  <a16:creationId xmlns:a16="http://schemas.microsoft.com/office/drawing/2014/main" xmlns="" id="{E988B5E7-5260-4FB6-A0B4-F6A675FC6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2" name="Freeform 263">
              <a:extLst>
                <a:ext uri="{FF2B5EF4-FFF2-40B4-BE49-F238E27FC236}">
                  <a16:creationId xmlns:a16="http://schemas.microsoft.com/office/drawing/2014/main" xmlns="" id="{55A6FA36-2123-434D-BB26-F55F7404E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3" name="Freeform 264">
              <a:extLst>
                <a:ext uri="{FF2B5EF4-FFF2-40B4-BE49-F238E27FC236}">
                  <a16:creationId xmlns:a16="http://schemas.microsoft.com/office/drawing/2014/main" xmlns="" id="{CD03EC42-C983-4694-8FDB-C7FBAC32C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4" name="Freeform 265">
              <a:extLst>
                <a:ext uri="{FF2B5EF4-FFF2-40B4-BE49-F238E27FC236}">
                  <a16:creationId xmlns:a16="http://schemas.microsoft.com/office/drawing/2014/main" xmlns="" id="{E7CD190D-C4CC-41B7-8E1B-B6C74A4B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5" name="Freeform 266">
              <a:extLst>
                <a:ext uri="{FF2B5EF4-FFF2-40B4-BE49-F238E27FC236}">
                  <a16:creationId xmlns:a16="http://schemas.microsoft.com/office/drawing/2014/main" xmlns="" id="{110D51B8-1832-4279-ABD2-B49837BE8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6" name="Freeform 267">
              <a:extLst>
                <a:ext uri="{FF2B5EF4-FFF2-40B4-BE49-F238E27FC236}">
                  <a16:creationId xmlns:a16="http://schemas.microsoft.com/office/drawing/2014/main" xmlns="" id="{3882D2BC-8709-4B03-95A5-8728349B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7" name="Freeform 268">
              <a:extLst>
                <a:ext uri="{FF2B5EF4-FFF2-40B4-BE49-F238E27FC236}">
                  <a16:creationId xmlns:a16="http://schemas.microsoft.com/office/drawing/2014/main" xmlns="" id="{072DF78D-8DD3-4445-B372-DE978B7C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8" name="Freeform 269">
              <a:extLst>
                <a:ext uri="{FF2B5EF4-FFF2-40B4-BE49-F238E27FC236}">
                  <a16:creationId xmlns:a16="http://schemas.microsoft.com/office/drawing/2014/main" xmlns="" id="{E061ED10-550A-4053-9506-D7A2CBEF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9" name="Freeform 270">
              <a:extLst>
                <a:ext uri="{FF2B5EF4-FFF2-40B4-BE49-F238E27FC236}">
                  <a16:creationId xmlns:a16="http://schemas.microsoft.com/office/drawing/2014/main" xmlns="" id="{26A2399A-1D93-4E9B-BC9B-778B4352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271">
              <a:extLst>
                <a:ext uri="{FF2B5EF4-FFF2-40B4-BE49-F238E27FC236}">
                  <a16:creationId xmlns:a16="http://schemas.microsoft.com/office/drawing/2014/main" xmlns="" id="{71C0C9E6-2C37-416F-ABAE-10F30A5C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1" name="Freeform 272">
              <a:extLst>
                <a:ext uri="{FF2B5EF4-FFF2-40B4-BE49-F238E27FC236}">
                  <a16:creationId xmlns:a16="http://schemas.microsoft.com/office/drawing/2014/main" xmlns="" id="{3FDCF279-2E5E-4F1F-88DD-241EA982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2" name="Freeform 273">
              <a:extLst>
                <a:ext uri="{FF2B5EF4-FFF2-40B4-BE49-F238E27FC236}">
                  <a16:creationId xmlns:a16="http://schemas.microsoft.com/office/drawing/2014/main" xmlns="" id="{8405F1D0-F27F-444E-93A5-917374C6E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274">
              <a:extLst>
                <a:ext uri="{FF2B5EF4-FFF2-40B4-BE49-F238E27FC236}">
                  <a16:creationId xmlns:a16="http://schemas.microsoft.com/office/drawing/2014/main" xmlns="" id="{7D9EBE45-B1F4-4042-ADCA-6FF18A424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4" name="Freeform 275">
              <a:extLst>
                <a:ext uri="{FF2B5EF4-FFF2-40B4-BE49-F238E27FC236}">
                  <a16:creationId xmlns:a16="http://schemas.microsoft.com/office/drawing/2014/main" xmlns="" id="{504BA1E2-9AAB-446E-B74F-45E3893A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276">
              <a:extLst>
                <a:ext uri="{FF2B5EF4-FFF2-40B4-BE49-F238E27FC236}">
                  <a16:creationId xmlns:a16="http://schemas.microsoft.com/office/drawing/2014/main" xmlns="" id="{C3445397-FB56-470E-90AF-D7036F65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6" name="Freeform 277">
              <a:extLst>
                <a:ext uri="{FF2B5EF4-FFF2-40B4-BE49-F238E27FC236}">
                  <a16:creationId xmlns:a16="http://schemas.microsoft.com/office/drawing/2014/main" xmlns="" id="{C7E04B81-D43C-483A-9F81-EC045B12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7" name="Freeform 278">
              <a:extLst>
                <a:ext uri="{FF2B5EF4-FFF2-40B4-BE49-F238E27FC236}">
                  <a16:creationId xmlns:a16="http://schemas.microsoft.com/office/drawing/2014/main" xmlns="" id="{EF6FE854-0F61-4111-A4B8-763CD879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8" name="Freeform 279">
              <a:extLst>
                <a:ext uri="{FF2B5EF4-FFF2-40B4-BE49-F238E27FC236}">
                  <a16:creationId xmlns:a16="http://schemas.microsoft.com/office/drawing/2014/main" xmlns="" id="{47100581-C270-4476-8D5A-1479780D2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280">
              <a:extLst>
                <a:ext uri="{FF2B5EF4-FFF2-40B4-BE49-F238E27FC236}">
                  <a16:creationId xmlns:a16="http://schemas.microsoft.com/office/drawing/2014/main" xmlns="" id="{99A7496C-6B2A-4385-9630-6814645AD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0" name="Freeform 281">
              <a:extLst>
                <a:ext uri="{FF2B5EF4-FFF2-40B4-BE49-F238E27FC236}">
                  <a16:creationId xmlns:a16="http://schemas.microsoft.com/office/drawing/2014/main" xmlns="" id="{21761C00-B21D-4190-B488-F077AE4A3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1" name="Freeform 282">
              <a:extLst>
                <a:ext uri="{FF2B5EF4-FFF2-40B4-BE49-F238E27FC236}">
                  <a16:creationId xmlns:a16="http://schemas.microsoft.com/office/drawing/2014/main" xmlns="" id="{3CEA97A7-05FB-464C-BA0B-F66955E33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2" name="Freeform 283">
              <a:extLst>
                <a:ext uri="{FF2B5EF4-FFF2-40B4-BE49-F238E27FC236}">
                  <a16:creationId xmlns:a16="http://schemas.microsoft.com/office/drawing/2014/main" xmlns="" id="{65A35DB1-650E-47C4-8325-E32002347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3" name="Freeform 284">
              <a:extLst>
                <a:ext uri="{FF2B5EF4-FFF2-40B4-BE49-F238E27FC236}">
                  <a16:creationId xmlns:a16="http://schemas.microsoft.com/office/drawing/2014/main" xmlns="" id="{2729AF13-5F23-4F9D-80C9-FAA084F0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4" name="Freeform 285">
              <a:extLst>
                <a:ext uri="{FF2B5EF4-FFF2-40B4-BE49-F238E27FC236}">
                  <a16:creationId xmlns:a16="http://schemas.microsoft.com/office/drawing/2014/main" xmlns="" id="{1B834AE7-7783-4BBE-97F3-3E67D9AB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5" name="Freeform 286">
              <a:extLst>
                <a:ext uri="{FF2B5EF4-FFF2-40B4-BE49-F238E27FC236}">
                  <a16:creationId xmlns:a16="http://schemas.microsoft.com/office/drawing/2014/main" xmlns="" id="{52ED088C-188B-40A4-8949-107F6BCE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6" name="Freeform 287">
              <a:extLst>
                <a:ext uri="{FF2B5EF4-FFF2-40B4-BE49-F238E27FC236}">
                  <a16:creationId xmlns:a16="http://schemas.microsoft.com/office/drawing/2014/main" xmlns="" id="{26987EF7-858D-447F-B72E-4EA83A9D1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7" name="Freeform 288">
              <a:extLst>
                <a:ext uri="{FF2B5EF4-FFF2-40B4-BE49-F238E27FC236}">
                  <a16:creationId xmlns:a16="http://schemas.microsoft.com/office/drawing/2014/main" xmlns="" id="{EC7F8994-DB50-4231-9178-3D0A85B1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8" name="Freeform 289">
              <a:extLst>
                <a:ext uri="{FF2B5EF4-FFF2-40B4-BE49-F238E27FC236}">
                  <a16:creationId xmlns:a16="http://schemas.microsoft.com/office/drawing/2014/main" xmlns="" id="{4C9A5831-51E9-4B8A-B761-08D73296A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9" name="Freeform 290">
              <a:extLst>
                <a:ext uri="{FF2B5EF4-FFF2-40B4-BE49-F238E27FC236}">
                  <a16:creationId xmlns:a16="http://schemas.microsoft.com/office/drawing/2014/main" xmlns="" id="{C3183F03-8B51-4D4E-A5CD-0138DC000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0" name="Freeform 291">
              <a:extLst>
                <a:ext uri="{FF2B5EF4-FFF2-40B4-BE49-F238E27FC236}">
                  <a16:creationId xmlns:a16="http://schemas.microsoft.com/office/drawing/2014/main" xmlns="" id="{33CCFB42-A002-4E17-9CD8-4C721EC3B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1" name="Freeform 292">
              <a:extLst>
                <a:ext uri="{FF2B5EF4-FFF2-40B4-BE49-F238E27FC236}">
                  <a16:creationId xmlns:a16="http://schemas.microsoft.com/office/drawing/2014/main" xmlns="" id="{07DA37F8-1C88-4FAF-AE32-434CF01F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2" name="Freeform 293">
              <a:extLst>
                <a:ext uri="{FF2B5EF4-FFF2-40B4-BE49-F238E27FC236}">
                  <a16:creationId xmlns:a16="http://schemas.microsoft.com/office/drawing/2014/main" xmlns="" id="{0B48582B-8636-407E-82EB-A1B9AE64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3" name="Freeform 294">
              <a:extLst>
                <a:ext uri="{FF2B5EF4-FFF2-40B4-BE49-F238E27FC236}">
                  <a16:creationId xmlns:a16="http://schemas.microsoft.com/office/drawing/2014/main" xmlns="" id="{A900FAE8-46AC-4149-A9E9-1A184C3DC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4" name="Freeform 296">
              <a:extLst>
                <a:ext uri="{FF2B5EF4-FFF2-40B4-BE49-F238E27FC236}">
                  <a16:creationId xmlns:a16="http://schemas.microsoft.com/office/drawing/2014/main" xmlns="" id="{211E7AFA-DE64-4A96-9E53-850CF9F07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5" name="Freeform 303">
              <a:extLst>
                <a:ext uri="{FF2B5EF4-FFF2-40B4-BE49-F238E27FC236}">
                  <a16:creationId xmlns:a16="http://schemas.microsoft.com/office/drawing/2014/main" xmlns="" id="{F6A2F3EA-B57F-4DCD-9DD9-CEE4AB5C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6" name="Freeform 304">
              <a:extLst>
                <a:ext uri="{FF2B5EF4-FFF2-40B4-BE49-F238E27FC236}">
                  <a16:creationId xmlns:a16="http://schemas.microsoft.com/office/drawing/2014/main" xmlns="" id="{E169C45D-CE8F-4E68-8613-F44A876E2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7" name="Freeform 305">
              <a:extLst>
                <a:ext uri="{FF2B5EF4-FFF2-40B4-BE49-F238E27FC236}">
                  <a16:creationId xmlns:a16="http://schemas.microsoft.com/office/drawing/2014/main" xmlns="" id="{461214A9-272F-4FFB-8C76-2F7CDADBE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8" name="Freeform 307">
              <a:extLst>
                <a:ext uri="{FF2B5EF4-FFF2-40B4-BE49-F238E27FC236}">
                  <a16:creationId xmlns:a16="http://schemas.microsoft.com/office/drawing/2014/main" xmlns="" id="{D19AA701-7676-4960-86AE-6ED28FC0C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9" name="椭圆 302">
            <a:extLst>
              <a:ext uri="{FF2B5EF4-FFF2-40B4-BE49-F238E27FC236}">
                <a16:creationId xmlns:a16="http://schemas.microsoft.com/office/drawing/2014/main" xmlns="" id="{9829166B-0AC8-4CD9-A4BF-9006CC9890F8}"/>
              </a:ext>
            </a:extLst>
          </p:cNvPr>
          <p:cNvSpPr/>
          <p:nvPr/>
        </p:nvSpPr>
        <p:spPr>
          <a:xfrm>
            <a:off x="1239204" y="5606391"/>
            <a:ext cx="1050661" cy="37867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90" name="组合 3">
            <a:extLst>
              <a:ext uri="{FF2B5EF4-FFF2-40B4-BE49-F238E27FC236}">
                <a16:creationId xmlns:a16="http://schemas.microsoft.com/office/drawing/2014/main" xmlns="" id="{0FEB7321-8FEA-4C17-83D9-A505D9B0E384}"/>
              </a:ext>
            </a:extLst>
          </p:cNvPr>
          <p:cNvGrpSpPr/>
          <p:nvPr/>
        </p:nvGrpSpPr>
        <p:grpSpPr>
          <a:xfrm>
            <a:off x="2976762" y="5415504"/>
            <a:ext cx="368489" cy="491319"/>
            <a:chOff x="4060435" y="1913471"/>
            <a:chExt cx="491319" cy="491319"/>
          </a:xfrm>
        </p:grpSpPr>
        <p:sp>
          <p:nvSpPr>
            <p:cNvPr id="291" name="椭圆 307">
              <a:extLst>
                <a:ext uri="{FF2B5EF4-FFF2-40B4-BE49-F238E27FC236}">
                  <a16:creationId xmlns:a16="http://schemas.microsoft.com/office/drawing/2014/main" xmlns="" id="{A9A0F165-594B-4FDF-AF1D-37E935FB13EB}"/>
                </a:ext>
              </a:extLst>
            </p:cNvPr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rgbClr val="70AD47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2" name="加号 308">
              <a:extLst>
                <a:ext uri="{FF2B5EF4-FFF2-40B4-BE49-F238E27FC236}">
                  <a16:creationId xmlns:a16="http://schemas.microsoft.com/office/drawing/2014/main" xmlns="" id="{450B4AC6-7BE4-4F87-B8E5-EE8EB21A1711}"/>
                </a:ext>
              </a:extLst>
            </p:cNvPr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3" name="组合 1">
            <a:extLst>
              <a:ext uri="{FF2B5EF4-FFF2-40B4-BE49-F238E27FC236}">
                <a16:creationId xmlns:a16="http://schemas.microsoft.com/office/drawing/2014/main" xmlns="" id="{B531A962-7891-4953-BC79-37AF5433E452}"/>
              </a:ext>
            </a:extLst>
          </p:cNvPr>
          <p:cNvGrpSpPr/>
          <p:nvPr/>
        </p:nvGrpSpPr>
        <p:grpSpPr>
          <a:xfrm>
            <a:off x="2969836" y="1102232"/>
            <a:ext cx="368489" cy="491319"/>
            <a:chOff x="7781720" y="1517350"/>
            <a:chExt cx="491319" cy="491319"/>
          </a:xfrm>
        </p:grpSpPr>
        <p:sp>
          <p:nvSpPr>
            <p:cNvPr id="294" name="椭圆 310">
              <a:extLst>
                <a:ext uri="{FF2B5EF4-FFF2-40B4-BE49-F238E27FC236}">
                  <a16:creationId xmlns:a16="http://schemas.microsoft.com/office/drawing/2014/main" xmlns="" id="{E26302A5-BB18-4AD9-8B76-1FD41199C290}"/>
                </a:ext>
              </a:extLst>
            </p:cNvPr>
            <p:cNvSpPr/>
            <p:nvPr/>
          </p:nvSpPr>
          <p:spPr>
            <a:xfrm>
              <a:off x="7781720" y="1517350"/>
              <a:ext cx="491319" cy="491319"/>
            </a:xfrm>
            <a:prstGeom prst="ellipse">
              <a:avLst/>
            </a:prstGeom>
            <a:solidFill>
              <a:srgbClr val="4472C4"/>
            </a:soli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5" name="加号 311">
              <a:extLst>
                <a:ext uri="{FF2B5EF4-FFF2-40B4-BE49-F238E27FC236}">
                  <a16:creationId xmlns:a16="http://schemas.microsoft.com/office/drawing/2014/main" xmlns="" id="{30A0757E-0DEF-4EAE-9529-AE321DB1A58B}"/>
                </a:ext>
              </a:extLst>
            </p:cNvPr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6" name="组合 2">
            <a:extLst>
              <a:ext uri="{FF2B5EF4-FFF2-40B4-BE49-F238E27FC236}">
                <a16:creationId xmlns:a16="http://schemas.microsoft.com/office/drawing/2014/main" xmlns="" id="{FDA07CE3-F471-476F-9D8D-7467A5694EC5}"/>
              </a:ext>
            </a:extLst>
          </p:cNvPr>
          <p:cNvGrpSpPr/>
          <p:nvPr/>
        </p:nvGrpSpPr>
        <p:grpSpPr>
          <a:xfrm>
            <a:off x="2969836" y="2610686"/>
            <a:ext cx="368489" cy="491319"/>
            <a:chOff x="7734096" y="4299817"/>
            <a:chExt cx="491319" cy="491319"/>
          </a:xfrm>
        </p:grpSpPr>
        <p:sp>
          <p:nvSpPr>
            <p:cNvPr id="297" name="椭圆 313">
              <a:extLst>
                <a:ext uri="{FF2B5EF4-FFF2-40B4-BE49-F238E27FC236}">
                  <a16:creationId xmlns:a16="http://schemas.microsoft.com/office/drawing/2014/main" xmlns="" id="{D2BABBE3-AAF0-4579-8303-685F49936A96}"/>
                </a:ext>
              </a:extLst>
            </p:cNvPr>
            <p:cNvSpPr/>
            <p:nvPr/>
          </p:nvSpPr>
          <p:spPr>
            <a:xfrm>
              <a:off x="7734096" y="4299817"/>
              <a:ext cx="491319" cy="491319"/>
            </a:xfrm>
            <a:prstGeom prst="ellipse">
              <a:avLst/>
            </a:prstGeom>
            <a:solidFill>
              <a:srgbClr val="FC377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8" name="加号 314">
              <a:extLst>
                <a:ext uri="{FF2B5EF4-FFF2-40B4-BE49-F238E27FC236}">
                  <a16:creationId xmlns:a16="http://schemas.microsoft.com/office/drawing/2014/main" xmlns="" id="{DF8CA969-8AA8-4743-A69D-D026E18A874B}"/>
                </a:ext>
              </a:extLst>
            </p:cNvPr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9" name="组合 4">
            <a:extLst>
              <a:ext uri="{FF2B5EF4-FFF2-40B4-BE49-F238E27FC236}">
                <a16:creationId xmlns:a16="http://schemas.microsoft.com/office/drawing/2014/main" xmlns="" id="{18B63D75-DF8F-4408-B1E7-9898B28A6B46}"/>
              </a:ext>
            </a:extLst>
          </p:cNvPr>
          <p:cNvGrpSpPr/>
          <p:nvPr/>
        </p:nvGrpSpPr>
        <p:grpSpPr>
          <a:xfrm>
            <a:off x="2969835" y="4025443"/>
            <a:ext cx="368489" cy="491319"/>
            <a:chOff x="4212389" y="5242574"/>
            <a:chExt cx="491319" cy="491319"/>
          </a:xfrm>
        </p:grpSpPr>
        <p:sp>
          <p:nvSpPr>
            <p:cNvPr id="300" name="椭圆 316">
              <a:extLst>
                <a:ext uri="{FF2B5EF4-FFF2-40B4-BE49-F238E27FC236}">
                  <a16:creationId xmlns:a16="http://schemas.microsoft.com/office/drawing/2014/main" xmlns="" id="{4996A652-197D-401E-A464-6EC6D12B4E74}"/>
                </a:ext>
              </a:extLst>
            </p:cNvPr>
            <p:cNvSpPr/>
            <p:nvPr/>
          </p:nvSpPr>
          <p:spPr>
            <a:xfrm>
              <a:off x="4212389" y="5242574"/>
              <a:ext cx="491319" cy="491319"/>
            </a:xfrm>
            <a:prstGeom prst="ellipse">
              <a:avLst/>
            </a:prstGeom>
            <a:solidFill>
              <a:srgbClr val="ED7D31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1" name="加号 317">
              <a:extLst>
                <a:ext uri="{FF2B5EF4-FFF2-40B4-BE49-F238E27FC236}">
                  <a16:creationId xmlns:a16="http://schemas.microsoft.com/office/drawing/2014/main" xmlns="" id="{8BD2F03D-A43E-4B8E-B5A2-6F6DC7F12B78}"/>
                </a:ext>
              </a:extLst>
            </p:cNvPr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81495FD5-241F-4660-8EF3-CD420C524DA6}"/>
              </a:ext>
            </a:extLst>
          </p:cNvPr>
          <p:cNvSpPr txBox="1"/>
          <p:nvPr/>
        </p:nvSpPr>
        <p:spPr>
          <a:xfrm>
            <a:off x="3593756" y="376858"/>
            <a:ext cx="5220682" cy="670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</a:t>
            </a:r>
            <a:r>
              <a:rPr lang="ru-RU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допускаются дефекты </a:t>
            </a: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печати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Значимым </a:t>
            </a:r>
            <a:r>
              <a:rPr lang="ru-RU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для декларационной кампании 2023 является перечень </a:t>
            </a: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должностей, </a:t>
            </a:r>
            <a:r>
              <a:rPr lang="ru-RU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который имел силу по состоянию на 31 декабря 2022 </a:t>
            </a: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года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</a:t>
            </a: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правку </a:t>
            </a:r>
            <a:r>
              <a:rPr lang="ru-RU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рекомендовано распечатывать и заверять подписью в один </a:t>
            </a: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день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</a:t>
            </a:r>
            <a:r>
              <a:rPr lang="ru-RU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допускается наличие подписи и пометок на </a:t>
            </a: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штрих-кодах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Л</a:t>
            </a: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исты одной справки не следует менять или вставлять в другие справки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</a:t>
            </a: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правки не рекомендуется фиксировать скрепкой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Рекомендуется односторонняя печать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altLang="ko-KR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endParaRPr lang="ru-RU" altLang="ko-KR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7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2" t="8631" r="44131" b="27644"/>
          <a:stretch/>
        </p:blipFill>
        <p:spPr bwMode="auto">
          <a:xfrm>
            <a:off x="3419872" y="163850"/>
            <a:ext cx="5910348" cy="6555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67544" y="1556792"/>
            <a:ext cx="2592288" cy="1152128"/>
          </a:xfrm>
          <a:prstGeom prst="wedgeRoundRectCallout">
            <a:avLst>
              <a:gd name="adj1" fmla="val 114972"/>
              <a:gd name="adj2" fmla="val -585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выбрать «в рамках декларационной кампании»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7524" y="3969061"/>
            <a:ext cx="2952328" cy="1728192"/>
          </a:xfrm>
          <a:prstGeom prst="wedgeRoundRectCallout">
            <a:avLst>
              <a:gd name="adj1" fmla="val 88990"/>
              <a:gd name="adj2" fmla="val 3963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ОТЧЕТНЫЙ ПЕРИОД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01.01.2022 по 31.12.2022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ОТЧЕТНАЯ ДАТА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31.12.2022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67544" y="188640"/>
            <a:ext cx="2376264" cy="864096"/>
          </a:xfrm>
          <a:prstGeom prst="wedgeRoundRectCallout">
            <a:avLst>
              <a:gd name="adj1" fmla="val 129731"/>
              <a:gd name="adj2" fmla="val 1103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напечатать самостоятельно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8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r="68780" b="3774"/>
          <a:stretch/>
        </p:blipFill>
        <p:spPr bwMode="auto">
          <a:xfrm>
            <a:off x="4788024" y="116631"/>
            <a:ext cx="4130294" cy="6581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1520" y="228038"/>
            <a:ext cx="4176464" cy="1976826"/>
          </a:xfrm>
          <a:prstGeom prst="wedgeRoundRectCallout">
            <a:avLst>
              <a:gd name="adj1" fmla="val 59671"/>
              <a:gd name="adj2" fmla="val -387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Справка о доходах представляется (отдельно):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отношении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декларанта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отношении его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супруги (супруга),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отношении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 несовершеннолетнего ребенка</a:t>
            </a:r>
            <a:r>
              <a:rPr lang="ru-RU" sz="1600" dirty="0"/>
              <a:t>.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076056" y="1951608"/>
            <a:ext cx="864096" cy="4501728"/>
          </a:xfrm>
          <a:prstGeom prst="leftBrace">
            <a:avLst>
              <a:gd name="adj1" fmla="val 91091"/>
              <a:gd name="adj2" fmla="val 49349"/>
            </a:avLst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924944"/>
            <a:ext cx="4176464" cy="30243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1 и 7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заполняются за отчетный период 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2, 3, 4, 5, 6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заполняются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отчетную дату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6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17632" cy="52565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FF6565"/>
                </a:solidFill>
              </a:rPr>
              <a:t>Указ Президента РФ от 29.12.2022 № 968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>«Об особенностях исполнения обязанностей, соблюдения ограничений и запретов в области противодействия коррупции некоторыми категориями граждан в период проведения специальной военной операции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rgbClr val="FF6565"/>
                </a:solidFill>
              </a:rPr>
              <a:t>Федеральный </a:t>
            </a:r>
            <a:r>
              <a:rPr lang="ru-RU" sz="2400" b="1" dirty="0">
                <a:solidFill>
                  <a:srgbClr val="FF6565"/>
                </a:solidFill>
              </a:rPr>
              <a:t>закон от 06.02.2023 № 12-ФЗ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«</a:t>
            </a:r>
            <a:r>
              <a:rPr lang="ru-RU" sz="2400" dirty="0"/>
              <a:t>О внесении изменений в Федеральный закон «Об общих принципах организации публичной власти в субъектах Российской Федерации» и отдельные законодательные акты Российской Федерации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026" name="Picture 2" descr="https://cdn-icons-png.flaticon.com/512/7450/74505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69" y="44624"/>
            <a:ext cx="1571802" cy="157180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-396554" y="260648"/>
            <a:ext cx="7834073" cy="93610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539452"/>
            <a:ext cx="8229600" cy="160020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Раздел 1. Сведения о доходах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162" y="1196752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ctr">
              <a:lnSpc>
                <a:spcPct val="120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целях представления сведений в справке под «</a:t>
            </a:r>
            <a:r>
              <a:rPr lang="ru-RU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доходом»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понимаются </a:t>
            </a:r>
            <a:r>
              <a:rPr lang="ru-RU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любые денежные поступления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лица, сдающего справку, его супруги (супруга) и несовершеннолетних детей в наличной или безналичной форме</a:t>
            </a:r>
          </a:p>
          <a:p>
            <a:pPr algn="just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t="8074" r="41388" b="62138"/>
          <a:stretch/>
        </p:blipFill>
        <p:spPr bwMode="auto">
          <a:xfrm>
            <a:off x="323528" y="2860503"/>
            <a:ext cx="5654288" cy="3664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084168" y="4437112"/>
            <a:ext cx="2804320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Полученный доход (в том числе и по основному месту работы) указывается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ВЫЧЕТА НДФЛ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976373" y="3284984"/>
            <a:ext cx="2922295" cy="936104"/>
          </a:xfrm>
          <a:prstGeom prst="wedgeRoundRectCallout">
            <a:avLst>
              <a:gd name="adj1" fmla="val -130350"/>
              <a:gd name="adj2" fmla="val -5764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Все доходы полученные с </a:t>
            </a:r>
            <a:r>
              <a:rPr lang="ru-RU" b="1" dirty="0" smtClean="0"/>
              <a:t>01.01.22 </a:t>
            </a:r>
            <a:r>
              <a:rPr lang="ru-RU" b="1" dirty="0"/>
              <a:t>по </a:t>
            </a:r>
            <a:r>
              <a:rPr lang="ru-RU" b="1" dirty="0" smtClean="0"/>
              <a:t>31.12.22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23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Представление сведений </a:t>
            </a:r>
            <a:r>
              <a:rPr lang="ru-RU" sz="2800" b="1" dirty="0" smtClean="0">
                <a:solidFill>
                  <a:srgbClr val="FFC000"/>
                </a:solidFill>
              </a:rPr>
              <a:t>индивидуальными предпринимателями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419919"/>
              </p:ext>
            </p:extLst>
          </p:nvPr>
        </p:nvGraphicFramePr>
        <p:xfrm>
          <a:off x="179512" y="1600200"/>
          <a:ext cx="878497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4104" r="14175" b="71659"/>
          <a:stretch/>
        </p:blipFill>
        <p:spPr bwMode="auto">
          <a:xfrm>
            <a:off x="186853" y="1772815"/>
            <a:ext cx="1951892" cy="826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22937" r="23857" b="54125"/>
          <a:stretch/>
        </p:blipFill>
        <p:spPr bwMode="auto">
          <a:xfrm>
            <a:off x="186853" y="3068960"/>
            <a:ext cx="1951892" cy="807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42781" r="24180" b="36892"/>
          <a:stretch/>
        </p:blipFill>
        <p:spPr bwMode="auto">
          <a:xfrm>
            <a:off x="201207" y="4326487"/>
            <a:ext cx="1923183" cy="80043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62190" r="20630" b="17957"/>
          <a:stretch/>
        </p:blipFill>
        <p:spPr bwMode="auto">
          <a:xfrm>
            <a:off x="248012" y="5627077"/>
            <a:ext cx="1876378" cy="76190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>
            <a:extLst>
              <a:ext uri="{FF2B5EF4-FFF2-40B4-BE49-F238E27FC236}">
                <a16:creationId xmlns:a16="http://schemas.microsoft.com/office/drawing/2014/main" xmlns="" id="{E7CE8066-2C50-4BDD-97C8-BBE761066BBC}"/>
              </a:ext>
            </a:extLst>
          </p:cNvPr>
          <p:cNvSpPr/>
          <p:nvPr/>
        </p:nvSpPr>
        <p:spPr>
          <a:xfrm rot="3600000" flipV="1">
            <a:off x="4276398" y="2408049"/>
            <a:ext cx="215626" cy="99848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Isosceles Triangle 6">
            <a:extLst>
              <a:ext uri="{FF2B5EF4-FFF2-40B4-BE49-F238E27FC236}">
                <a16:creationId xmlns:a16="http://schemas.microsoft.com/office/drawing/2014/main" xmlns="" id="{5AD76CAE-C774-491B-B466-ABE0E72B40BA}"/>
              </a:ext>
            </a:extLst>
          </p:cNvPr>
          <p:cNvSpPr/>
          <p:nvPr/>
        </p:nvSpPr>
        <p:spPr>
          <a:xfrm rot="18000000">
            <a:off x="4280627" y="4576385"/>
            <a:ext cx="215626" cy="99848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E191D03-53A3-45E7-A6BF-D36C2FEAB066}"/>
              </a:ext>
            </a:extLst>
          </p:cNvPr>
          <p:cNvSpPr/>
          <p:nvPr/>
        </p:nvSpPr>
        <p:spPr>
          <a:xfrm>
            <a:off x="179512" y="3652774"/>
            <a:ext cx="4196362" cy="2872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Pentagon 34">
            <a:extLst>
              <a:ext uri="{FF2B5EF4-FFF2-40B4-BE49-F238E27FC236}">
                <a16:creationId xmlns:a16="http://schemas.microsoft.com/office/drawing/2014/main" xmlns="" id="{E04AA2DC-D97B-4894-BBC5-93BFC533AAAD}"/>
              </a:ext>
            </a:extLst>
          </p:cNvPr>
          <p:cNvSpPr/>
          <p:nvPr/>
        </p:nvSpPr>
        <p:spPr>
          <a:xfrm rot="10800000">
            <a:off x="3299373" y="3584959"/>
            <a:ext cx="1177781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Isosceles Triangle 6">
            <a:extLst>
              <a:ext uri="{FF2B5EF4-FFF2-40B4-BE49-F238E27FC236}">
                <a16:creationId xmlns:a16="http://schemas.microsoft.com/office/drawing/2014/main" xmlns="" id="{8704D2E6-C029-41C0-AF86-31C444879ECF}"/>
              </a:ext>
            </a:extLst>
          </p:cNvPr>
          <p:cNvSpPr/>
          <p:nvPr/>
        </p:nvSpPr>
        <p:spPr>
          <a:xfrm rot="14400000" flipV="1">
            <a:off x="4648313" y="4576386"/>
            <a:ext cx="215626" cy="99848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CFA824E4-74AA-4295-BC78-1AFE4A132058}"/>
              </a:ext>
            </a:extLst>
          </p:cNvPr>
          <p:cNvSpPr/>
          <p:nvPr/>
        </p:nvSpPr>
        <p:spPr>
          <a:xfrm flipV="1">
            <a:off x="4761341" y="3652771"/>
            <a:ext cx="4203145" cy="2872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Pentagon 37">
            <a:extLst>
              <a:ext uri="{FF2B5EF4-FFF2-40B4-BE49-F238E27FC236}">
                <a16:creationId xmlns:a16="http://schemas.microsoft.com/office/drawing/2014/main" xmlns="" id="{398E7196-C137-4119-8AA7-305C33D57361}"/>
              </a:ext>
            </a:extLst>
          </p:cNvPr>
          <p:cNvSpPr/>
          <p:nvPr/>
        </p:nvSpPr>
        <p:spPr>
          <a:xfrm flipV="1">
            <a:off x="4667412" y="3584960"/>
            <a:ext cx="1177781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1E682433-501A-4A36-960D-23DE6CBB5DEA}"/>
              </a:ext>
            </a:extLst>
          </p:cNvPr>
          <p:cNvSpPr/>
          <p:nvPr/>
        </p:nvSpPr>
        <p:spPr>
          <a:xfrm flipV="1">
            <a:off x="179512" y="404664"/>
            <a:ext cx="4192133" cy="3026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Isosceles Triangle 6">
            <a:extLst>
              <a:ext uri="{FF2B5EF4-FFF2-40B4-BE49-F238E27FC236}">
                <a16:creationId xmlns:a16="http://schemas.microsoft.com/office/drawing/2014/main" xmlns="" id="{EB044BAF-A56B-41F6-9EF1-C7FD6F1F8476}"/>
              </a:ext>
            </a:extLst>
          </p:cNvPr>
          <p:cNvSpPr/>
          <p:nvPr/>
        </p:nvSpPr>
        <p:spPr>
          <a:xfrm rot="7200000">
            <a:off x="4644083" y="2408050"/>
            <a:ext cx="215626" cy="99848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980189F1-9A3F-4534-B530-010EBFA915E4}"/>
              </a:ext>
            </a:extLst>
          </p:cNvPr>
          <p:cNvSpPr/>
          <p:nvPr/>
        </p:nvSpPr>
        <p:spPr>
          <a:xfrm>
            <a:off x="4757112" y="404664"/>
            <a:ext cx="4207375" cy="30268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1">
            <a:extLst>
              <a:ext uri="{FF2B5EF4-FFF2-40B4-BE49-F238E27FC236}">
                <a16:creationId xmlns:a16="http://schemas.microsoft.com/office/drawing/2014/main" xmlns="" id="{E7F90C88-688C-48E0-9AE4-EB94B6AB5936}"/>
              </a:ext>
            </a:extLst>
          </p:cNvPr>
          <p:cNvSpPr/>
          <p:nvPr/>
        </p:nvSpPr>
        <p:spPr>
          <a:xfrm rot="10800000" flipV="1">
            <a:off x="3295143" y="2507770"/>
            <a:ext cx="1177781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Pentagon 42">
            <a:extLst>
              <a:ext uri="{FF2B5EF4-FFF2-40B4-BE49-F238E27FC236}">
                <a16:creationId xmlns:a16="http://schemas.microsoft.com/office/drawing/2014/main" xmlns="" id="{F0A45BF4-890D-4CBD-B601-20A4AD98193E}"/>
              </a:ext>
            </a:extLst>
          </p:cNvPr>
          <p:cNvSpPr/>
          <p:nvPr/>
        </p:nvSpPr>
        <p:spPr>
          <a:xfrm>
            <a:off x="4663183" y="2507771"/>
            <a:ext cx="1177781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B0A315C-FCA9-4DCE-8D39-E892D8A02DD2}"/>
              </a:ext>
            </a:extLst>
          </p:cNvPr>
          <p:cNvSpPr txBox="1"/>
          <p:nvPr/>
        </p:nvSpPr>
        <p:spPr>
          <a:xfrm>
            <a:off x="365637" y="717848"/>
            <a:ext cx="38241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Доход от вкладов в банках и иных кредитных организациях</a:t>
            </a:r>
          </a:p>
          <a:p>
            <a:pPr algn="ctr"/>
            <a:endParaRPr lang="ru-RU" altLang="ko-KR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общая </a:t>
            </a:r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сумма доходов, выплаченных в отчетном периоде в виде процентов по любым вкладам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E08BA12-D464-4C61-ABC7-57D532F4081E}"/>
              </a:ext>
            </a:extLst>
          </p:cNvPr>
          <p:cNvSpPr txBox="1"/>
          <p:nvPr/>
        </p:nvSpPr>
        <p:spPr>
          <a:xfrm>
            <a:off x="365637" y="4509102"/>
            <a:ext cx="4094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Доход от педагогической и научной деятельности</a:t>
            </a:r>
          </a:p>
          <a:p>
            <a:pPr algn="ctr"/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Образовательные услуги, услуги в области интеллектуальной деятельности, от публикации статей, учебных пособий и 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т.д.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0879CD8-6B65-4EF0-AD4C-0CA7493E2C97}"/>
              </a:ext>
            </a:extLst>
          </p:cNvPr>
          <p:cNvSpPr txBox="1"/>
          <p:nvPr/>
        </p:nvSpPr>
        <p:spPr>
          <a:xfrm>
            <a:off x="4918224" y="763921"/>
            <a:ext cx="4059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Доход от ценных бумаг и долей участия в коммерческих организациях</a:t>
            </a:r>
          </a:p>
          <a:p>
            <a:pPr algn="ctr"/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1) дивиденды;</a:t>
            </a:r>
          </a:p>
          <a:p>
            <a:pPr algn="ctr"/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2) выплаченный купонный доход по облигациям;</a:t>
            </a:r>
          </a:p>
          <a:p>
            <a:pPr algn="ctr"/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3) доход от операций 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 </a:t>
            </a:r>
          </a:p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ценными бумагами. </a:t>
            </a:r>
            <a:endParaRPr lang="ru-RU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ight Triangle 30">
            <a:extLst>
              <a:ext uri="{FF2B5EF4-FFF2-40B4-BE49-F238E27FC236}">
                <a16:creationId xmlns:a16="http://schemas.microsoft.com/office/drawing/2014/main" xmlns="" id="{F0BE880E-A1B2-441A-B69E-48CC871BCB90}"/>
              </a:ext>
            </a:extLst>
          </p:cNvPr>
          <p:cNvSpPr/>
          <p:nvPr/>
        </p:nvSpPr>
        <p:spPr>
          <a:xfrm rot="5400000">
            <a:off x="-15226" y="374949"/>
            <a:ext cx="914400" cy="685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31">
            <a:extLst>
              <a:ext uri="{FF2B5EF4-FFF2-40B4-BE49-F238E27FC236}">
                <a16:creationId xmlns:a16="http://schemas.microsoft.com/office/drawing/2014/main" xmlns="" id="{76427FF4-F2E1-480A-9AF0-9115C3ADAC7A}"/>
              </a:ext>
            </a:extLst>
          </p:cNvPr>
          <p:cNvSpPr/>
          <p:nvPr/>
        </p:nvSpPr>
        <p:spPr>
          <a:xfrm rot="16200000">
            <a:off x="8238042" y="5803643"/>
            <a:ext cx="914400" cy="6858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ight Triangle 32">
            <a:extLst>
              <a:ext uri="{FF2B5EF4-FFF2-40B4-BE49-F238E27FC236}">
                <a16:creationId xmlns:a16="http://schemas.microsoft.com/office/drawing/2014/main" xmlns="" id="{EFEF72E6-193C-46B3-9D28-EA9EB62AA287}"/>
              </a:ext>
            </a:extLst>
          </p:cNvPr>
          <p:cNvSpPr/>
          <p:nvPr/>
        </p:nvSpPr>
        <p:spPr>
          <a:xfrm rot="10800000">
            <a:off x="8352342" y="260648"/>
            <a:ext cx="6858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Right Triangle 33">
            <a:extLst>
              <a:ext uri="{FF2B5EF4-FFF2-40B4-BE49-F238E27FC236}">
                <a16:creationId xmlns:a16="http://schemas.microsoft.com/office/drawing/2014/main" xmlns="" id="{06D22737-AF20-4D5D-B682-834C1B4205BC}"/>
              </a:ext>
            </a:extLst>
          </p:cNvPr>
          <p:cNvSpPr/>
          <p:nvPr/>
        </p:nvSpPr>
        <p:spPr>
          <a:xfrm>
            <a:off x="123617" y="5689343"/>
            <a:ext cx="6858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49038" y="4370602"/>
            <a:ext cx="41289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Доход от иной творческой деятельности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Доход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создания литературных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произведений, фоторабот, дизайна,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музыкальных произведений, гонорары за участие в съемках и т.д.</a:t>
            </a:r>
          </a:p>
        </p:txBody>
      </p:sp>
    </p:spTree>
    <p:extLst>
      <p:ext uri="{BB962C8B-B14F-4D97-AF65-F5344CB8AC3E}">
        <p14:creationId xmlns:p14="http://schemas.microsoft.com/office/powerpoint/2010/main" val="162163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96752"/>
          </a:xfrm>
        </p:spPr>
        <p:txBody>
          <a:bodyPr/>
          <a:lstStyle/>
          <a:p>
            <a:pPr algn="l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ИНЫЕ ДОХОДЫ</a:t>
            </a:r>
            <a:endParaRPr lang="ru-RU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352928" cy="5302547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/>
              <a:t>государственная </a:t>
            </a:r>
            <a:r>
              <a:rPr lang="ru-RU" sz="4200" dirty="0"/>
              <a:t>и негосударственная </a:t>
            </a:r>
            <a:r>
              <a:rPr lang="ru-RU" sz="4200" dirty="0" smtClean="0"/>
              <a:t>пенсии,</a:t>
            </a:r>
            <a:endParaRPr lang="ru-RU" sz="4200" dirty="0"/>
          </a:p>
          <a:p>
            <a:r>
              <a:rPr lang="ru-RU" sz="4200" dirty="0" smtClean="0"/>
              <a:t>все </a:t>
            </a:r>
            <a:r>
              <a:rPr lang="ru-RU" sz="4200" dirty="0"/>
              <a:t>виды пособий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*пособие 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временной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нетрудоспособности за 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три дня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выплачивается 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средств работодателя и входит в 2-НДФЛ, а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остальной период 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средств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СФР 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 входит в 2-НДФЛ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r>
              <a:rPr lang="ru-RU" sz="4200" dirty="0" smtClean="0"/>
              <a:t>государственный </a:t>
            </a:r>
            <a:r>
              <a:rPr lang="ru-RU" sz="4200" dirty="0"/>
              <a:t>сертификат на материнский (семейный) капитал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если в отчетном периоде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сертификат был реализован полностью или частично);</a:t>
            </a:r>
          </a:p>
          <a:p>
            <a:r>
              <a:rPr lang="ru-RU" sz="4200" dirty="0" smtClean="0"/>
              <a:t>алименты</a:t>
            </a:r>
          </a:p>
          <a:p>
            <a:r>
              <a:rPr lang="ru-RU" sz="4200" dirty="0"/>
              <a:t>с</a:t>
            </a:r>
            <a:r>
              <a:rPr lang="ru-RU" sz="4200" dirty="0" smtClean="0"/>
              <a:t>типендии</a:t>
            </a:r>
          </a:p>
          <a:p>
            <a:r>
              <a:rPr lang="ru-RU" sz="4200" dirty="0" smtClean="0"/>
              <a:t>доходы</a:t>
            </a:r>
            <a:r>
              <a:rPr lang="ru-RU" sz="4200" dirty="0"/>
              <a:t>, полученные от сдачи в аренду </a:t>
            </a:r>
            <a:r>
              <a:rPr lang="ru-RU" sz="4200" dirty="0" smtClean="0"/>
              <a:t>недвижимого </a:t>
            </a:r>
            <a:r>
              <a:rPr lang="ru-RU" sz="4200" dirty="0"/>
              <a:t>имущества, транспортных </a:t>
            </a:r>
            <a:r>
              <a:rPr lang="ru-RU" sz="4200" dirty="0" smtClean="0"/>
              <a:t>средств; </a:t>
            </a:r>
          </a:p>
          <a:p>
            <a:r>
              <a:rPr lang="ru-RU" sz="4200" dirty="0" smtClean="0"/>
              <a:t>доходы </a:t>
            </a:r>
            <a:r>
              <a:rPr lang="ru-RU" sz="4200" dirty="0"/>
              <a:t>от реализации недвижимого имущества, транспортных средств и иного </a:t>
            </a:r>
            <a:r>
              <a:rPr lang="ru-RU" sz="4200" dirty="0" smtClean="0"/>
              <a:t>имущества</a:t>
            </a:r>
            <a:r>
              <a:rPr lang="ru-RU" sz="4200" dirty="0"/>
              <a:t>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*(в 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числе в случае зачета стоимости старого транспортного средства в стоимость при покупке нового по договорам "трейд-ин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");</a:t>
            </a:r>
          </a:p>
          <a:p>
            <a:r>
              <a:rPr lang="ru-RU" sz="4200" dirty="0" smtClean="0"/>
              <a:t>доходы </a:t>
            </a:r>
            <a:r>
              <a:rPr lang="ru-RU" sz="4200" dirty="0"/>
              <a:t>от реализации мелкого </a:t>
            </a:r>
            <a:r>
              <a:rPr lang="ru-RU" sz="4200" dirty="0" smtClean="0"/>
              <a:t>имущества;</a:t>
            </a:r>
          </a:p>
          <a:p>
            <a:r>
              <a:rPr lang="ru-RU" sz="4200" dirty="0" smtClean="0"/>
              <a:t>денежные </a:t>
            </a:r>
            <a:r>
              <a:rPr lang="ru-RU" sz="4200" dirty="0"/>
              <a:t>средства, полученные в порядке дарения или </a:t>
            </a:r>
            <a:r>
              <a:rPr lang="ru-RU" sz="4200" dirty="0" smtClean="0"/>
              <a:t>наследования.</a:t>
            </a:r>
          </a:p>
          <a:p>
            <a:endParaRPr lang="ru-RU" dirty="0"/>
          </a:p>
        </p:txBody>
      </p:sp>
      <p:pic>
        <p:nvPicPr>
          <p:cNvPr id="3074" name="Picture 2" descr="https://fivt.chuvsu.ru/kurs2/110403/img/%D1%81%D1%82%D1%80%D0%B5%D0%BB%D0%BE%D1%87%D0%BA%D0%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4592">
            <a:off x="7606892" y="5210930"/>
            <a:ext cx="1318082" cy="142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467544" y="764705"/>
            <a:ext cx="8352928" cy="4104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выигрыши 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лотереях, букмекерских конторах, тотализаторах, конкурсах и иных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играх,</a:t>
            </a:r>
          </a:p>
          <a:p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страховые 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выплаты, в том числе по ДТП и т.д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</a:t>
            </a:r>
          </a:p>
          <a:p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денежные 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средства, полученные в связи с прощением долга (в том числе частичным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связанные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смертью, 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выплаченные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наследникам,</a:t>
            </a:r>
          </a:p>
          <a:p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полученный по договорам переуступки прав требования на строящиеся объекты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недвижимости.</a:t>
            </a:r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200" dirty="0"/>
          </a:p>
          <a:p>
            <a:endParaRPr lang="ru-RU" sz="4200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797152"/>
            <a:ext cx="8064896" cy="1200329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полный перечень иных  видов доходов приведен в Методических рекомендаций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МИНТРУДА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</a:p>
        </p:txBody>
      </p:sp>
    </p:spTree>
    <p:extLst>
      <p:ext uri="{BB962C8B-B14F-4D97-AF65-F5344CB8AC3E}">
        <p14:creationId xmlns:p14="http://schemas.microsoft.com/office/powerpoint/2010/main" val="27781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8697069" cy="500331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ежемесячная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денежная выплата на ребенка в возрасте от трех до семи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лет включительно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 соответствии с Указом Президента Российской Федерации от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20.03.2020 № 199;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ежемесячная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денежная выплата на ребенка в возрасте от 8 до 17 лет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 соответствии Указом Президента Российской Федерации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от 31.03.2022 №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175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;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ежемесячное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пособие женщине, вставшей на учет в медицинской организации в ранние сроки беременности)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в соответствии с постановлением Правительства Российской Федерации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от 06.06.2022 №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1036.</a:t>
            </a:r>
          </a:p>
          <a:p>
            <a:pPr marL="0" indent="0">
              <a:lnSpc>
                <a:spcPts val="1500"/>
              </a:lnSpc>
              <a:buNone/>
            </a:pPr>
            <a:endParaRPr lang="ru-RU" sz="1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886700" cy="1325563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Меры финансовой поддержки</a:t>
            </a:r>
            <a:endParaRPr lang="ru-RU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s://cdn-icons-png.flaticon.com/512/7123/71237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9603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4900"/>
              </a:lnSpc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УКАЗЫВАЮТСЯ 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доходы связанные: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8578" y="4509120"/>
            <a:ext cx="8021894" cy="961256"/>
          </a:xfrm>
          <a:prstGeom prst="roundRect">
            <a:avLst/>
          </a:prstGeom>
          <a:solidFill>
            <a:srgbClr val="FFB3B3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98903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оплата командировок за счет Работодателя</a:t>
            </a:r>
          </a:p>
          <a:p>
            <a:r>
              <a:rPr lang="ru-RU" dirty="0"/>
              <a:t>оплата проезда к месту отпуска и обратно</a:t>
            </a:r>
          </a:p>
          <a:p>
            <a:r>
              <a:rPr lang="ru-RU" dirty="0"/>
              <a:t>перевод денежных средств между банковскими счетами супругов и НЕСОВЕРШЕННОЛЕТНИХ детей (аналогично в части, касающейся наличности);</a:t>
            </a:r>
          </a:p>
          <a:p>
            <a:r>
              <a:rPr lang="ru-RU" dirty="0"/>
              <a:t>возврат денежных средств по несостоявшемуся договору купли-продажи;</a:t>
            </a:r>
          </a:p>
          <a:p>
            <a:r>
              <a:rPr lang="ru-RU" dirty="0"/>
              <a:t>социальный, имущественный налоговый вычет;</a:t>
            </a:r>
          </a:p>
          <a:p>
            <a:r>
              <a:rPr lang="ru-RU" dirty="0"/>
              <a:t>от продажи различного вида подарочных сертификатов (карт), выпущенных предприятиями торговли;</a:t>
            </a:r>
          </a:p>
          <a:p>
            <a:r>
              <a:rPr lang="ru-RU" dirty="0"/>
              <a:t>бонусные баллы («</a:t>
            </a:r>
            <a:r>
              <a:rPr lang="ru-RU" dirty="0" err="1"/>
              <a:t>кэшбэк</a:t>
            </a:r>
            <a:r>
              <a:rPr lang="ru-RU" dirty="0"/>
              <a:t> сервис»), бонусов на накопительных дисконтных картах;</a:t>
            </a:r>
          </a:p>
          <a:p>
            <a:r>
              <a:rPr lang="ru-RU" dirty="0"/>
              <a:t>вознаграждения донорам за сданную кровь, ее </a:t>
            </a:r>
            <a:r>
              <a:rPr lang="ru-RU" dirty="0" smtClean="0"/>
              <a:t>компоненты;</a:t>
            </a:r>
          </a:p>
          <a:p>
            <a:r>
              <a:rPr lang="ru-RU" b="1" dirty="0" smtClean="0"/>
              <a:t>денежные </a:t>
            </a:r>
            <a:r>
              <a:rPr lang="ru-RU" b="1" dirty="0"/>
              <a:t>средства, полученные в качестве компенсации, возмещения расходов или в иных аналогичных случаях, при условии, если нормативным правовым актом </a:t>
            </a:r>
            <a:r>
              <a:rPr lang="ru-RU" b="1" dirty="0" smtClean="0"/>
              <a:t>предусмотрена </a:t>
            </a:r>
            <a:r>
              <a:rPr lang="ru-RU" b="1" dirty="0"/>
              <a:t>отчетность, подтверждающая целевое расходование данных денежных </a:t>
            </a:r>
            <a:r>
              <a:rPr lang="ru-RU" b="1" dirty="0" smtClean="0"/>
              <a:t>средств.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5733256"/>
            <a:ext cx="7054442" cy="707886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полный перечень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приведен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Методических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рекомендациях МИНТРУДА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</a:p>
        </p:txBody>
      </p:sp>
      <p:pic>
        <p:nvPicPr>
          <p:cNvPr id="7172" name="Picture 4" descr="https://cdn-icons-png.flaticon.com/512/996/9965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3" y="472514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-396552" y="8620"/>
            <a:ext cx="7834073" cy="93610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0669" y="-747464"/>
            <a:ext cx="8229600" cy="1600200"/>
          </a:xfrm>
        </p:spPr>
        <p:txBody>
          <a:bodyPr/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Раздел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Сведения о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расходах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259632" y="5661248"/>
            <a:ext cx="7488832" cy="1337066"/>
          </a:xfrm>
        </p:spPr>
        <p:txBody>
          <a:bodyPr>
            <a:noAutofit/>
          </a:bodyPr>
          <a:lstStyle/>
          <a:p>
            <a:pPr marL="0" indent="0" algn="r">
              <a:buClr>
                <a:srgbClr val="C00000"/>
              </a:buCl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Сведения о расходах не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подлежат корректировке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посредством уточняющей справки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 r="1071" b="28891"/>
          <a:stretch/>
        </p:blipFill>
        <p:spPr bwMode="auto">
          <a:xfrm>
            <a:off x="467544" y="1008967"/>
            <a:ext cx="8049804" cy="4496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s://img2.freepng.ru/20180511/avq/kisspng-computer-icons-exclamation-mark-5af52facb89839.583727681526017964756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89000">
                        <a14:foregroundMark x1="46000" y1="83077" x2="45667" y2="87500"/>
                        <a14:foregroundMark x1="48667" y1="85385" x2="48667" y2="8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428">
            <a:off x="-204739" y="5315729"/>
            <a:ext cx="2373391" cy="137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1268760"/>
            <a:ext cx="8280920" cy="338437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60848"/>
            <a:ext cx="7416824" cy="162819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Раздел 3.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Сведения об имуществе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88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-419263" y="404664"/>
            <a:ext cx="7920880" cy="93610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787315" y="-467444"/>
            <a:ext cx="9217024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Подраздел 3.1 Недвижимое имущество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9052" r="15390" b="60109"/>
          <a:stretch/>
        </p:blipFill>
        <p:spPr bwMode="auto">
          <a:xfrm>
            <a:off x="179512" y="3861048"/>
            <a:ext cx="8821488" cy="2830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48478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Указываются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недвижимости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принадлежащие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декларанту,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его супруге (супругу) и (или) несовершеннолетним детям на праве собственности, независимо от того, когда они были приобретены, в каком регионе Российской Федерации или в каком государстве зарегистрированы. </a:t>
            </a:r>
          </a:p>
          <a:p>
            <a:pPr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Также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подлежат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отражению объекты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недвижимости,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принадлежащие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6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https://cdn-icons-png.flaticon.com/512/7599/759925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20" y="4653136"/>
            <a:ext cx="4381180" cy="21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57" y="963082"/>
            <a:ext cx="1054499" cy="105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094286" y="4937505"/>
            <a:ext cx="3672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отсутствии сделок подается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УВЕДОМЛЕНИЕ о 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несовершении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сделок</a:t>
            </a:r>
            <a:endParaRPr lang="ru-RU" sz="2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7" t="39129" r="16944" b="27621"/>
          <a:stretch/>
        </p:blipFill>
        <p:spPr bwMode="auto">
          <a:xfrm>
            <a:off x="58214" y="2091428"/>
            <a:ext cx="9085786" cy="281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cdn-icons-png.flaticon.com/512/9831/983143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b="78304"/>
          <a:stretch/>
        </p:blipFill>
        <p:spPr bwMode="auto">
          <a:xfrm rot="16200000">
            <a:off x="611537" y="251263"/>
            <a:ext cx="2782691" cy="10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dn-icons-png.flaticon.com/512/9831/983143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b="78304"/>
          <a:stretch/>
        </p:blipFill>
        <p:spPr bwMode="auto">
          <a:xfrm rot="5400000" flipH="1">
            <a:off x="5817648" y="278621"/>
            <a:ext cx="2743205" cy="10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64903" y="193642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 </a:t>
            </a:r>
          </a:p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непостоянной основе</a:t>
            </a:r>
            <a:endParaRPr lang="ru-RU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3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Графа «Вид и наименование имущества»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064896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</a:t>
            </a:r>
            <a:r>
              <a:rPr lang="ru-RU" b="1" dirty="0">
                <a:solidFill>
                  <a:srgbClr val="FF6565"/>
                </a:solidFill>
              </a:rPr>
              <a:t> </a:t>
            </a:r>
            <a:r>
              <a:rPr lang="ru-RU" dirty="0"/>
              <a:t>- указывается вид земельного участка </a:t>
            </a:r>
            <a:r>
              <a:rPr lang="ru-RU" dirty="0" smtClean="0"/>
              <a:t>(под </a:t>
            </a:r>
            <a:r>
              <a:rPr lang="ru-RU" dirty="0"/>
              <a:t>индивидуальное гаражное, жилищное строительство, садовый, приусадебный, огородный </a:t>
            </a:r>
            <a:r>
              <a:rPr lang="ru-RU" dirty="0" smtClean="0"/>
              <a:t>и </a:t>
            </a:r>
            <a:r>
              <a:rPr lang="ru-RU" dirty="0" err="1" smtClean="0"/>
              <a:t>тд</a:t>
            </a:r>
            <a:r>
              <a:rPr lang="ru-RU" dirty="0"/>
              <a:t>.); з</a:t>
            </a:r>
            <a:r>
              <a:rPr lang="ru-RU" dirty="0" smtClean="0"/>
              <a:t>емельный </a:t>
            </a:r>
            <a:r>
              <a:rPr lang="ru-RU" dirty="0"/>
              <a:t>участок под многоквартирным домом, </a:t>
            </a:r>
            <a:r>
              <a:rPr lang="ru-RU" dirty="0" smtClean="0"/>
              <a:t>под </a:t>
            </a:r>
            <a:r>
              <a:rPr lang="ru-RU" dirty="0"/>
              <a:t>надземными или подземными гаражными </a:t>
            </a:r>
            <a:r>
              <a:rPr lang="ru-RU" dirty="0" smtClean="0"/>
              <a:t>комплексами НЕ указывается;</a:t>
            </a:r>
          </a:p>
          <a:p>
            <a:pPr algn="just"/>
            <a:r>
              <a:rPr lang="ru-RU" b="1" dirty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ГАРАЖ</a:t>
            </a:r>
            <a:r>
              <a:rPr lang="ru-RU" dirty="0">
                <a:solidFill>
                  <a:srgbClr val="FF6565"/>
                </a:solidFill>
              </a:rPr>
              <a:t> </a:t>
            </a:r>
            <a:r>
              <a:rPr lang="ru-RU" dirty="0"/>
              <a:t>- указывается информация об организованных местах хранения автотранспорта </a:t>
            </a:r>
            <a:r>
              <a:rPr lang="ru-RU" dirty="0" smtClean="0"/>
              <a:t>– «гараж», «</a:t>
            </a:r>
            <a:r>
              <a:rPr lang="ru-RU" dirty="0" err="1" smtClean="0"/>
              <a:t>машино</a:t>
            </a:r>
            <a:r>
              <a:rPr lang="ru-RU" dirty="0" smtClean="0"/>
              <a:t>-место» </a:t>
            </a:r>
            <a:r>
              <a:rPr lang="ru-RU" dirty="0"/>
              <a:t>и </a:t>
            </a:r>
            <a:r>
              <a:rPr lang="ru-RU" dirty="0" smtClean="0"/>
              <a:t>др.;</a:t>
            </a:r>
          </a:p>
          <a:p>
            <a:pPr algn="just"/>
            <a:r>
              <a:rPr lang="ru-RU" b="1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КВАРТИРА</a:t>
            </a:r>
            <a:r>
              <a:rPr lang="ru-RU" dirty="0" smtClean="0"/>
              <a:t> – сведения заполняются на основании правоустанавливающих документов;</a:t>
            </a:r>
          </a:p>
          <a:p>
            <a:pPr algn="just"/>
            <a:r>
              <a:rPr lang="ru-RU" b="1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ЖИЛЫЕ ДОМА </a:t>
            </a:r>
            <a:r>
              <a:rPr lang="ru-RU" dirty="0" smtClean="0"/>
              <a:t>– указываются дачные и жилые дома;</a:t>
            </a:r>
          </a:p>
          <a:p>
            <a:pPr algn="just"/>
            <a:r>
              <a:rPr lang="ru-RU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ИНОЕ ИМУЩЕСТВО </a:t>
            </a:r>
            <a:r>
              <a:rPr lang="ru-RU" dirty="0" smtClean="0"/>
              <a:t>– нежилые помещения, здания, сооружения, объекты неоконченного строительства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(в случае если зарегистрированы!)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8486" y="5733256"/>
            <a:ext cx="7207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зарегистрированные строения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указываются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разделе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</a:t>
            </a:r>
            <a:endParaRPr lang="ru-RU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8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a-dache.pro/uploads/posts/2021-04/1618779317_15-na-dache_pro-p-na-uchastke-risunok-doma-s-zaborom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37474"/>
            <a:ext cx="7595196" cy="531663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участок, на котором расположен гараж</a:t>
            </a:r>
            <a:r>
              <a:rPr lang="ru-RU" dirty="0"/>
              <a:t>, являющийся обособленным строением, в зависимости от наличия зарегистрированного права собственности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подлежит указанию </a:t>
            </a:r>
            <a:r>
              <a:rPr lang="ru-RU" dirty="0"/>
              <a:t>в подразделе 3.1 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smtClean="0"/>
              <a:t> </a:t>
            </a:r>
            <a:r>
              <a:rPr lang="ru-RU" dirty="0"/>
              <a:t>6.1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наличии в собственности </a:t>
            </a:r>
            <a:r>
              <a:rPr lang="ru-RU" dirty="0"/>
              <a:t>жилого или садового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указан </a:t>
            </a:r>
            <a:r>
              <a:rPr lang="ru-RU" dirty="0"/>
              <a:t>соответствующий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земельный участок</a:t>
            </a:r>
            <a:r>
              <a:rPr lang="ru-RU" dirty="0"/>
              <a:t>, на котором он </a:t>
            </a:r>
            <a:r>
              <a:rPr lang="ru-RU" dirty="0" smtClean="0"/>
              <a:t>расположен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4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9675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Графа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Вид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собственности»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382194"/>
              </p:ext>
            </p:extLst>
          </p:nvPr>
        </p:nvGraphicFramePr>
        <p:xfrm>
          <a:off x="-180528" y="188640"/>
          <a:ext cx="1087320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107504" y="1916832"/>
            <a:ext cx="2736304" cy="1800200"/>
          </a:xfrm>
          <a:prstGeom prst="wedgeRoundRectCallout">
            <a:avLst>
              <a:gd name="adj1" fmla="val 31647"/>
              <a:gd name="adj2" fmla="val 71937"/>
              <a:gd name="adj3" fmla="val 16667"/>
            </a:avLst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допускается объединение нескольких долей одного объекта зарегистрированных отдельно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8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38" y="1052736"/>
            <a:ext cx="8568952" cy="2088232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указываются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основании правоустанавливающих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имущество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принадлежит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совместной, долевой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собственности, указывается общая площадь данного объекта, а не площадь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2474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Графы «Местонахождение», </a:t>
            </a:r>
            <a:b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«Площадь»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826228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Графа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«Основание приобретения и источники средств»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27213778"/>
              </p:ext>
            </p:extLst>
          </p:nvPr>
        </p:nvGraphicFramePr>
        <p:xfrm>
          <a:off x="251520" y="2858503"/>
          <a:ext cx="871296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4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35280" cy="4873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казываются </a:t>
            </a:r>
            <a:r>
              <a:rPr lang="ru-RU" dirty="0"/>
              <a:t>сведения о транспортных средствах, находящихся в собственности, независимо от того, когда они были приобретены, в каком регионе Российской Федерации или в каком государстве </a:t>
            </a:r>
            <a:r>
              <a:rPr lang="ru-RU" dirty="0" smtClean="0"/>
              <a:t>зарегистрированы: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переданные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пользование по доверенности,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находящиеся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угоне,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залоге у банка,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полностью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негодные к эксплуатации,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регистрационного учета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(но не утилизированные в надлежащем порядке),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принадлежащие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праве собственности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361383" y="239162"/>
            <a:ext cx="7920880" cy="93610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900608" y="-576753"/>
            <a:ext cx="9217024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Подраздел 3.2 Транспортные средства</a:t>
            </a:r>
            <a:endParaRPr lang="ru-RU" sz="2800" dirty="0"/>
          </a:p>
        </p:txBody>
      </p:sp>
      <p:pic>
        <p:nvPicPr>
          <p:cNvPr id="3074" name="Picture 2" descr="https://img2.freepng.ru/20180308/zhw/kisspng-car-door-automotive-design-clip-art-car-tools-5aa12617a5cc43.8094982615205104876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" b="90000" l="8556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80" y="433254"/>
            <a:ext cx="2232820" cy="19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6" t="8901" r="34531" b="51279"/>
          <a:stretch/>
        </p:blipFill>
        <p:spPr bwMode="auto">
          <a:xfrm>
            <a:off x="323528" y="1956943"/>
            <a:ext cx="8449252" cy="4528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716016" y="188640"/>
            <a:ext cx="4248472" cy="1512168"/>
          </a:xfrm>
          <a:prstGeom prst="wedgeRoundRectCallout">
            <a:avLst>
              <a:gd name="adj1" fmla="val 16725"/>
              <a:gd name="adj2" fmla="val 8683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указывается наименование органа внутренних дел, осуществившего регистрационный учет транспортного средства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55576" y="188640"/>
            <a:ext cx="3020471" cy="936104"/>
          </a:xfrm>
          <a:prstGeom prst="wedgeRoundRectCallout">
            <a:avLst>
              <a:gd name="adj1" fmla="val 44807"/>
              <a:gd name="adj2" fmla="val 18077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заполняется в соответствии с ПТС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9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540568" y="77896"/>
            <a:ext cx="8280920" cy="2342991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404664"/>
            <a:ext cx="8496944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Подраздел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3.3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Цифровые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финансовые активы, цифровые права, включающие одновременно цифровые финансовые активы и иные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цифровые права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8495" r="28509" b="73850"/>
          <a:stretch/>
        </p:blipFill>
        <p:spPr bwMode="auto">
          <a:xfrm>
            <a:off x="107504" y="2780928"/>
            <a:ext cx="891724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516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9" t="8776" r="28651" b="75922"/>
          <a:stretch/>
        </p:blipFill>
        <p:spPr bwMode="auto">
          <a:xfrm>
            <a:off x="179512" y="2132856"/>
            <a:ext cx="885698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-324544" y="401933"/>
            <a:ext cx="8928992" cy="1171495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361" y="735652"/>
            <a:ext cx="849694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Подраздел 3.4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Утилитарные цифровые права</a:t>
            </a:r>
          </a:p>
        </p:txBody>
      </p:sp>
    </p:spTree>
    <p:extLst>
      <p:ext uri="{BB962C8B-B14F-4D97-AF65-F5344CB8AC3E}">
        <p14:creationId xmlns:p14="http://schemas.microsoft.com/office/powerpoint/2010/main" val="1029743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324544" y="401933"/>
            <a:ext cx="8928992" cy="122686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682" y="836712"/>
            <a:ext cx="849694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Подраздел 3.5 Цифровая валюта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t="8987" r="42886" b="76473"/>
          <a:stretch/>
        </p:blipFill>
        <p:spPr bwMode="auto">
          <a:xfrm>
            <a:off x="179512" y="2420887"/>
            <a:ext cx="8795828" cy="280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525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счетах в банках заполняются </a:t>
            </a:r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ОТЧЕТНУЮ ДАТУ!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324545" y="239162"/>
            <a:ext cx="8352929" cy="146164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936" y="-171400"/>
            <a:ext cx="799288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Раздел 4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Сведения о счетах в банках и иных кредитных организациях</a:t>
            </a: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1" y="3485039"/>
            <a:ext cx="862436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Счета ЗАКРЫТЫЕ по состоянию на отчетную дату не отражаются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28998" y="4646088"/>
            <a:ext cx="6696744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заполнении раздела руководствоваться </a:t>
            </a:r>
          </a:p>
          <a:p>
            <a:pPr lvl="0" algn="ctr">
              <a:spcBef>
                <a:spcPct val="20000"/>
              </a:spcBef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Указаниями Банка России </a:t>
            </a:r>
            <a:endParaRPr lang="ru-RU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20000"/>
              </a:spcBef>
            </a:pP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5798-У</a:t>
            </a: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filearchive.cnews.ru/img/book/2021/11/03/centralbankofrussianfederation1200x12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6088"/>
            <a:ext cx="1738160" cy="17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8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t="20426" r="17155" b="36670"/>
          <a:stretch/>
        </p:blipFill>
        <p:spPr bwMode="auto">
          <a:xfrm>
            <a:off x="137630" y="2708920"/>
            <a:ext cx="898121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2448272"/>
          </a:xfrm>
        </p:spPr>
        <p:txBody>
          <a:bodyPr/>
          <a:lstStyle/>
          <a:p>
            <a:pPr algn="l">
              <a:lnSpc>
                <a:spcPts val="2500"/>
              </a:lnSpc>
            </a:pPr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 случае совершения депутатом, его супругом и (или) н/с детьми в отчетном периоде сделки (нескольких сделок) по приобретению: </a:t>
            </a:r>
            <a:br>
              <a:rPr lang="ru-RU" sz="21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недвижимости, </a:t>
            </a:r>
            <a:br>
              <a:rPr lang="ru-RU" sz="21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транспорта, </a:t>
            </a:r>
            <a:br>
              <a:rPr lang="ru-RU" sz="21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ценных бумаг,</a:t>
            </a:r>
            <a:r>
              <a:rPr lang="ru-RU" sz="2100" b="1" dirty="0">
                <a:solidFill>
                  <a:schemeClr val="bg1">
                    <a:lumMod val="50000"/>
                  </a:schemeClr>
                </a:solidFill>
                <a:effectLst/>
              </a:rPr>
              <a:t/>
            </a:r>
            <a:br>
              <a:rPr lang="ru-RU" sz="2100" b="1" dirty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ЦФА, ЦФП, цифровой валюты</a:t>
            </a:r>
            <a:r>
              <a:rPr lang="ru-RU" sz="2100" b="1" dirty="0">
                <a:solidFill>
                  <a:schemeClr val="bg1">
                    <a:lumMod val="50000"/>
                  </a:schemeClr>
                </a:solidFill>
                <a:effectLst/>
              </a:rPr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077072"/>
            <a:ext cx="5904656" cy="504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300" b="1" u="sng" dirty="0" smtClean="0">
                <a:solidFill>
                  <a:srgbClr val="00B050"/>
                </a:solidFill>
                <a:effectLst/>
              </a:rPr>
              <a:t>НУЖНО ОТЧИТАТЬСЯ ПО РАСХОДАМ</a:t>
            </a:r>
            <a:endParaRPr lang="ru-RU" sz="2300" b="1" u="sng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03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63050" cy="606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96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отражается информация обо </a:t>
            </a:r>
            <a:r>
              <a:rPr lang="ru-RU" sz="2800" b="1" dirty="0">
                <a:solidFill>
                  <a:srgbClr val="C00000"/>
                </a:solidFill>
              </a:rPr>
              <a:t>всех </a:t>
            </a:r>
            <a:r>
              <a:rPr lang="ru-RU" sz="2800" b="1" dirty="0" smtClean="0">
                <a:solidFill>
                  <a:srgbClr val="C00000"/>
                </a:solidFill>
              </a:rPr>
              <a:t>счетах,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открытых в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банках и иных кредитных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организациях: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нулевым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остатком;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совершение операций по которым осуществляется с использованием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кредитных карт;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(вклады) в иностранных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банках;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совершение операций по которым осуществляется с использованием расчетных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случаях окончания срока действия этих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счет данной карты не был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закрыт;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открытые для погашения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кредита;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(счета) в драгоценных металлах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(аналогично счета в валюте иностранного государства);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 индивидуальных предпринимателей;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номинальный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эскроу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 descr="https://img2.freepng.ru/20180603/yka/kisspng-accounting-entrepreneurship-philippines-5b149da0ae3fb4.7185898315280777287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111" r="94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82" y="4941168"/>
            <a:ext cx="3169637" cy="18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16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8318" r="32447" b="66904"/>
          <a:stretch/>
        </p:blipFill>
        <p:spPr bwMode="auto">
          <a:xfrm>
            <a:off x="169268" y="3068960"/>
            <a:ext cx="8775865" cy="329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6753595" y="692696"/>
            <a:ext cx="2331377" cy="1656184"/>
          </a:xfrm>
          <a:prstGeom prst="wedgeRoundRectCallout">
            <a:avLst>
              <a:gd name="adj1" fmla="val -45143"/>
              <a:gd name="adj2" fmla="val 124103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счетов в иностранной валюте остаток указывается в рублях по курсу 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483768" y="300712"/>
            <a:ext cx="2016224" cy="1656184"/>
          </a:xfrm>
          <a:prstGeom prst="wedgeRoundRectCallout">
            <a:avLst>
              <a:gd name="adj1" fmla="val 50753"/>
              <a:gd name="adj2" fmla="val 14852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Депозитный, текущий, расчетный, ссудный и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тд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644091" y="346550"/>
            <a:ext cx="1944133" cy="1656184"/>
          </a:xfrm>
          <a:prstGeom prst="wedgeRoundRectCallout">
            <a:avLst>
              <a:gd name="adj1" fmla="val 46177"/>
              <a:gd name="adj2" fmla="val 15223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Остаток на счете по состоянию на отчетную дату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69268" y="512675"/>
            <a:ext cx="2160240" cy="1232257"/>
          </a:xfrm>
          <a:prstGeom prst="wedgeRoundRectCallout">
            <a:avLst>
              <a:gd name="adj1" fmla="val 6964"/>
              <a:gd name="adj2" fmla="val 209308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Юридический адрес банка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 rot="5400000">
            <a:off x="7342467" y="3581311"/>
            <a:ext cx="1443839" cy="1512167"/>
          </a:xfrm>
          <a:prstGeom prst="rightArrowCallou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ашивка 6"/>
          <p:cNvSpPr/>
          <p:nvPr/>
        </p:nvSpPr>
        <p:spPr>
          <a:xfrm rot="5400000">
            <a:off x="7822070" y="5059314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7826417" y="5498348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36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2808312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«Сумма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поступивших на счет денежных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средств»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заполняется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случае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 общая сумма денежных поступлений на счет за отчетный период превышает общий доход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декларанта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его супруги (супруга) за отчетный период и два предшествующих ему года.</a:t>
            </a: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899592" y="2852936"/>
            <a:ext cx="7632848" cy="194421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678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013176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ВЫПИСКА СТАНОВИТСЯ НЕОТЪЕМЛЕМЫМ ПРИЛОЖЕНИЕМ  К СПРАВКЕ!!!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6611" y="2966157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в данной графе следует сделать специальную пометку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«Выписка от ______ N ___ прилагается на ____ л.»</a:t>
            </a:r>
          </a:p>
        </p:txBody>
      </p:sp>
    </p:spTree>
    <p:extLst>
      <p:ext uri="{BB962C8B-B14F-4D97-AF65-F5344CB8AC3E}">
        <p14:creationId xmlns:p14="http://schemas.microsoft.com/office/powerpoint/2010/main" val="337120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2" t="36020" r="23431" b="13843"/>
          <a:stretch/>
        </p:blipFill>
        <p:spPr bwMode="auto">
          <a:xfrm>
            <a:off x="2976581" y="1196752"/>
            <a:ext cx="6066899" cy="5157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3404" y="223138"/>
            <a:ext cx="3020444" cy="27738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/>
              <a:t>если общая сумма </a:t>
            </a:r>
            <a:r>
              <a:rPr lang="ru-RU" sz="1700" b="1" dirty="0" smtClean="0"/>
              <a:t>поступлений </a:t>
            </a:r>
            <a:r>
              <a:rPr lang="ru-RU" sz="1700" b="1" dirty="0"/>
              <a:t>на счет за отчетный период </a:t>
            </a:r>
            <a:r>
              <a:rPr lang="ru-RU" sz="1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превышает </a:t>
            </a:r>
            <a:r>
              <a:rPr lang="ru-RU" sz="1700" b="1" dirty="0" smtClean="0"/>
              <a:t>общий </a:t>
            </a:r>
            <a:r>
              <a:rPr lang="ru-RU" sz="1700" b="1" dirty="0"/>
              <a:t>доход </a:t>
            </a:r>
            <a:r>
              <a:rPr lang="ru-RU" sz="1700" b="1" dirty="0" smtClean="0"/>
              <a:t>декларанта и </a:t>
            </a:r>
            <a:r>
              <a:rPr lang="ru-RU" sz="1700" b="1" dirty="0"/>
              <a:t>его супруги (супруга) за отчетный период и два предшествующих ему </a:t>
            </a:r>
            <a:r>
              <a:rPr lang="ru-RU" sz="1700" b="1" dirty="0" smtClean="0"/>
              <a:t>года</a:t>
            </a:r>
          </a:p>
        </p:txBody>
      </p:sp>
      <p:pic>
        <p:nvPicPr>
          <p:cNvPr id="8198" name="Picture 6" descr="https://catherineasquithgallery.com/uploads/posts/2021-02/1614525775_10-p-strelka-na-belom-fone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954">
            <a:off x="355367" y="3287642"/>
            <a:ext cx="2520280" cy="17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icons-png.flaticon.com/512/753/7533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82" y="3665822"/>
            <a:ext cx="339131" cy="3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553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8496944" cy="4525963"/>
          </a:xfrm>
        </p:spPr>
        <p:txBody>
          <a:bodyPr/>
          <a:lstStyle/>
          <a:p>
            <a:r>
              <a:rPr lang="ru-RU" b="1" dirty="0" smtClean="0"/>
              <a:t>операторы </a:t>
            </a:r>
            <a:r>
              <a:rPr lang="ru-RU" b="1" dirty="0"/>
              <a:t>сотовой связи</a:t>
            </a:r>
            <a:r>
              <a:rPr lang="ru-RU" dirty="0"/>
              <a:t>, например ПАО </a:t>
            </a:r>
            <a:r>
              <a:rPr lang="ru-RU" dirty="0" smtClean="0"/>
              <a:t>«МТС Банк», </a:t>
            </a:r>
            <a:r>
              <a:rPr lang="ru-RU" b="1" dirty="0"/>
              <a:t>открывают </a:t>
            </a:r>
            <a:r>
              <a:rPr lang="ru-RU" b="1" dirty="0" smtClean="0"/>
              <a:t>банковские счета</a:t>
            </a:r>
            <a:r>
              <a:rPr lang="ru-RU" dirty="0" smtClean="0"/>
              <a:t>;</a:t>
            </a:r>
          </a:p>
          <a:p>
            <a:pPr lvl="0"/>
            <a:r>
              <a:rPr lang="ru-RU" b="1" dirty="0" smtClean="0"/>
              <a:t>информация </a:t>
            </a:r>
            <a:r>
              <a:rPr lang="ru-RU" b="1" dirty="0"/>
              <a:t>о наличии банковских счетов</a:t>
            </a:r>
            <a:r>
              <a:rPr lang="ru-RU" dirty="0"/>
              <a:t>, открытых с 1 июля 2014 года, может быть получена у </a:t>
            </a:r>
            <a:r>
              <a:rPr lang="ru-RU" b="1" dirty="0"/>
              <a:t>ФНС </a:t>
            </a:r>
            <a:r>
              <a:rPr lang="ru-RU" b="1" dirty="0" smtClean="0"/>
              <a:t>России</a:t>
            </a:r>
            <a:r>
              <a:rPr lang="ru-RU" dirty="0" smtClean="0"/>
              <a:t>;</a:t>
            </a:r>
            <a:r>
              <a:rPr lang="ru-RU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endParaRPr lang="ru-RU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/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НЕ </a:t>
            </a:r>
            <a:r>
              <a:rPr lang="ru-RU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указываются 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счета электронных средств платежа, в том числе с использованием «электронных кошельков» (например «</a:t>
            </a:r>
            <a:r>
              <a:rPr lang="ru-RU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Яндекс.Деньги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», «</a:t>
            </a:r>
            <a:r>
              <a:rPr lang="ru-RU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Qiwi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 кошелек» и др.).</a:t>
            </a:r>
          </a:p>
          <a:p>
            <a:endParaRPr lang="ru-RU" dirty="0" smtClean="0"/>
          </a:p>
        </p:txBody>
      </p:sp>
      <p:pic>
        <p:nvPicPr>
          <p:cNvPr id="11266" name="Picture 2" descr="https://www.diplomade.ru/wp-content/uploads/2015/10/yand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s4-ssl.mzstatic.com/image/thumb/Purple113/v4/9b/5f/c7/9b5fc7a2-8eae-594c-c178-45772ed8c047/AppIcon-OrangeBank-0-0-1x_U007emarketing-0-0-0-10-0-0-85-220.png/600x600w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7" b="90000" l="9667" r="90000">
                        <a14:foregroundMark x1="48167" y1="39000" x2="52333" y2="38833"/>
                        <a14:foregroundMark x1="38167" y1="57833" x2="47667" y2="6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26" y="0"/>
            <a:ext cx="2988332" cy="298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s4-ssl.mzstatic.com/image/thumb/Purple115/v4/f6/8c/11/f68c11b7-03e7-a38e-77eb-c5d4538451f0/AppIcon-0-1x_U007emarketing-0-7-0-85-220.png/1200x630w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250" y1="37937" x2="36667" y2="50476"/>
                        <a14:foregroundMark x1="41500" y1="26190" x2="51583" y2="32381"/>
                        <a14:foregroundMark x1="60833" y1="28095" x2="65167" y2="50159"/>
                        <a14:foregroundMark x1="53083" y1="51905" x2="52833" y2="48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78" y="692696"/>
            <a:ext cx="2952328" cy="1549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conomic-definition.com/Images/Forex_Otzovik/240/260/1187594240-platezhdnaya_sistema_qiw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t="12121" r="7277" b="11229"/>
          <a:stretch/>
        </p:blipFill>
        <p:spPr bwMode="auto">
          <a:xfrm>
            <a:off x="536708" y="302822"/>
            <a:ext cx="122354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86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1268760"/>
            <a:ext cx="8280920" cy="338437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86980"/>
            <a:ext cx="8280920" cy="18722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Раздел 5.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Сведения о ценных бумагах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23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324545" y="239162"/>
            <a:ext cx="8568953" cy="146164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-140577"/>
            <a:ext cx="799288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Подраздел 5.1 Акции 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иное участие в 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коммерческих организациях и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фондах</a:t>
            </a: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8749" r="30818" b="71896"/>
          <a:stretch/>
        </p:blipFill>
        <p:spPr bwMode="auto">
          <a:xfrm>
            <a:off x="255412" y="4029587"/>
            <a:ext cx="8637068" cy="2538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51520" y="1846655"/>
            <a:ext cx="2880320" cy="1873769"/>
          </a:xfrm>
          <a:prstGeom prst="wedgeRoundRectCallout">
            <a:avLst>
              <a:gd name="adj1" fmla="val 129936"/>
              <a:gd name="adj2" fmla="val 1099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Уставный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 указывается согласно учредительным документам организации по состоянию на отчетную дату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14138" y="1628800"/>
            <a:ext cx="2520280" cy="2014662"/>
          </a:xfrm>
          <a:prstGeom prst="wedgeRoundRectCallout">
            <a:avLst>
              <a:gd name="adj1" fmla="val 70689"/>
              <a:gd name="adj2" fmla="val 10308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участия выражается в процентах от уставного капитала. Для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указываются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количество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156176" y="1846655"/>
            <a:ext cx="2880320" cy="2014393"/>
          </a:xfrm>
          <a:prstGeom prst="wedgeRoundRectCallout">
            <a:avLst>
              <a:gd name="adj1" fmla="val 13158"/>
              <a:gd name="adj2" fmla="val 841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Прим.: учредительный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договор, приватизация, покупка, мена, дарение, наследование 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др.,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указать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реквизиты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068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366320" cy="190080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вексель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закладная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инвестиционный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пай паевого инвестиционного фонда, коносамент,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324545" y="239162"/>
            <a:ext cx="7704857" cy="110160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-140577"/>
            <a:ext cx="7992888" cy="1193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Подраздел 5.2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Иные ценные бумаги</a:t>
            </a: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526" y="4437112"/>
            <a:ext cx="8756962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указанные в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подразделе 5.1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 не отражаются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526" y="5085184"/>
            <a:ext cx="8756962" cy="5400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материнский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является ценной бумагой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23520" y="1681900"/>
            <a:ext cx="4320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2F5897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облигация, чек, </a:t>
            </a:r>
          </a:p>
          <a:p>
            <a:pPr marL="342900" lvl="0" indent="-342900">
              <a:spcBef>
                <a:spcPct val="20000"/>
              </a:spcBef>
              <a:buClr>
                <a:srgbClr val="2F5897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сберегательный сертификат, </a:t>
            </a:r>
          </a:p>
          <a:p>
            <a:pPr marL="342900" lvl="0" indent="-342900">
              <a:spcBef>
                <a:spcPct val="20000"/>
              </a:spcBef>
              <a:buClr>
                <a:srgbClr val="2F5897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цифровое свидетельство и т.д.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501008"/>
            <a:ext cx="8280920" cy="707886"/>
          </a:xfrm>
          <a:prstGeom prst="rect">
            <a:avLst/>
          </a:prstGeom>
          <a:ln w="28575">
            <a:solidFill>
              <a:srgbClr val="FFC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Сведения о ценных бумагах, переданных в доверительное управление,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также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подлежат отражению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913" y="5706787"/>
            <a:ext cx="8756962" cy="5400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обращать внимание на держателя информации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747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t="9791" r="35440" b="81677"/>
          <a:stretch/>
        </p:blipFill>
        <p:spPr bwMode="auto">
          <a:xfrm>
            <a:off x="-17920" y="3933056"/>
            <a:ext cx="9161920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39552" y="764704"/>
            <a:ext cx="4320480" cy="2664296"/>
          </a:xfrm>
          <a:prstGeom prst="wedgeRoundRectCallout">
            <a:avLst>
              <a:gd name="adj1" fmla="val 40014"/>
              <a:gd name="adj2" fmla="val 9294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Отражается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цене, которая определена эмитентом при выпуске ценной бумаги.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Указывается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номинальная величина обязательства одной ценной бумаги, а не их совокупности.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148064" y="1052736"/>
            <a:ext cx="3600400" cy="2376264"/>
          </a:xfrm>
          <a:prstGeom prst="wedgeRoundRectCallout">
            <a:avLst>
              <a:gd name="adj1" fmla="val 37044"/>
              <a:gd name="adj2" fmla="val 991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Указывается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стоимость ценных бумаг данного вида исходя из стоимости их приобретения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00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539552" y="476672"/>
            <a:ext cx="8136904" cy="5904656"/>
          </a:xfrm>
          <a:prstGeom prst="snip1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300" b="1" dirty="0">
              <a:solidFill>
                <a:schemeClr val="tx1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sz="1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                                  </a:t>
            </a: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Главе Республики Коми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                                  от </a:t>
            </a:r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________________________________</a:t>
            </a: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/>
            </a:endParaRP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                                          (фамилия, инициалы имени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                                            и отчества депутата,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                                       наименование представительного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                                     органа муниципального образования)</a:t>
            </a:r>
          </a:p>
          <a:p>
            <a:pPr marL="0" indent="0" algn="just">
              <a:buNone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/>
            </a:endParaRP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Сообщаю о том, что в течение ______________ года не совершались сделки,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предусмотренные частью 1 статьи 3 Федерального закона от 3   декабря   2012</a:t>
            </a:r>
          </a:p>
          <a:p>
            <a:pPr marL="0" indent="0" algn="just">
              <a:buNone/>
            </a:pPr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года  </a:t>
            </a: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N  230-ФЗ  "О  контроле  за  соответствием  расходов  лиц, замещающих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государственные должности, и иных лиц их доходам" &lt;*&gt;,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мной,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моей супругой (супругом) _____________________ (Ф.И.О.),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несовершеннолетними детьми ___________________ (Ф.И.О., дата рождения).</a:t>
            </a:r>
          </a:p>
          <a:p>
            <a:pPr marL="0" indent="0" algn="just">
              <a:buNone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/>
            </a:endParaRP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"__" _________ 20__ г.                              ___________________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                                                         (подпись)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--------------------------------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    &lt;*&gt;   Сделки   по  приобретению  земельного  участка,  другого  объекта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недвижимости,  транспортного  средства, ценных бумаг (долей участия, паев в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уставных  (складочных) капиталах организаций), цифровых финансовых активов,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цифровой  валюты,  общая сумма которых превышает общий доход депутата и его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супруги (супруга) за три последних года, предшествующих отчетному периоду.</a:t>
            </a:r>
          </a:p>
          <a:p>
            <a:endParaRPr lang="ru-RU" sz="1300" b="1" dirty="0">
              <a:solidFill>
                <a:schemeClr val="tx1"/>
              </a:solidFill>
              <a:latin typeface="Times New Roman"/>
            </a:endParaRPr>
          </a:p>
          <a:p>
            <a:endParaRPr lang="ru-RU" sz="1300" b="1" dirty="0">
              <a:solidFill>
                <a:schemeClr val="tx1"/>
              </a:solidFill>
              <a:latin typeface="Times New Roman"/>
            </a:endParaRPr>
          </a:p>
          <a:p>
            <a:endParaRPr lang="ru-RU" sz="1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72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3528" y="732484"/>
            <a:ext cx="8568952" cy="482453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645024"/>
            <a:ext cx="7704856" cy="10471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Раздел 6.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Сведения об обязательствах имущественного характера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78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323528" y="1556792"/>
            <a:ext cx="8496944" cy="2088232"/>
          </a:xfrm>
          <a:prstGeom prst="downArrowCallout">
            <a:avLst>
              <a:gd name="adj1" fmla="val 72156"/>
              <a:gd name="adj2" fmla="val 56578"/>
              <a:gd name="adj3" fmla="val 22052"/>
              <a:gd name="adj4" fmla="val 6750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недвижимое имущество, находящееся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временном пользовании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 в собственности)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декларанта,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супруги (супруга), несовершеннолетних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324545" y="167154"/>
            <a:ext cx="8064897" cy="138963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-368070"/>
            <a:ext cx="808347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dirty="0" smtClean="0"/>
              <a:t>Подраздел </a:t>
            </a:r>
            <a:r>
              <a:rPr lang="ru-RU" sz="2300" dirty="0"/>
              <a:t>6.1. </a:t>
            </a:r>
            <a:r>
              <a:rPr lang="ru-RU" sz="2300" dirty="0" smtClean="0"/>
              <a:t>Объекты </a:t>
            </a:r>
            <a:r>
              <a:rPr lang="ru-RU" sz="2300" dirty="0"/>
              <a:t>недвижимого имущества, </a:t>
            </a:r>
            <a:br>
              <a:rPr lang="ru-RU" sz="2300" dirty="0"/>
            </a:br>
            <a:r>
              <a:rPr lang="ru-RU" sz="2300" dirty="0"/>
              <a:t>находящиеся в </a:t>
            </a:r>
            <a:r>
              <a:rPr lang="ru-RU" sz="2300" dirty="0" smtClean="0"/>
              <a:t>пользовании</a:t>
            </a:r>
            <a:endParaRPr lang="ru-RU" sz="23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9062" y="3645024"/>
            <a:ext cx="86854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фактическое проживание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заключения договора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аренды;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имеется регистрация (постоянная или временная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договору аренды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найма);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договорам социального найма;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бытовых нужд, но не зарегистрированных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Росреестре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используемые, но не зарегистрированные объекты незавершенного строительства;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принадлежащих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праве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пожизненного наследуемого владения;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пользования ИП.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125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171689"/>
            <a:ext cx="8579296" cy="282050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недвижимое имущество, которое находится в собственности и уже отражено в подразделе 3.1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справки;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участки, расположенные под многоквартирными домами, а также под надземными или подземными гаражными комплексами,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земельные участки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гаражно-строительного кооператива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не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указываются </a:t>
            </a:r>
            <a:endParaRPr lang="ru-RU" sz="4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126" y="4027809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указываются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endParaRPr lang="ru-RU" sz="4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168" y="4221088"/>
            <a:ext cx="8579296" cy="2820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5535" y="4941168"/>
            <a:ext cx="8682163" cy="2820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пользование имуществом находящимся в ДОЛЕВОЙ собственности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998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04" b="63333" l="37396" r="60833">
                        <a14:foregroundMark x1="49219" y1="27963" x2="38281" y2="41389"/>
                        <a14:foregroundMark x1="47708" y1="52593" x2="49583" y2="54722"/>
                        <a14:foregroundMark x1="55313" y1="29722" x2="55885" y2="32500"/>
                        <a14:foregroundMark x1="55313" y1="28796" x2="55990" y2="2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65" t="25910" r="38837" b="37045"/>
          <a:stretch/>
        </p:blipFill>
        <p:spPr bwMode="auto">
          <a:xfrm>
            <a:off x="3672735" y="1677229"/>
            <a:ext cx="1973461" cy="1727954"/>
          </a:xfrm>
          <a:prstGeom prst="rect">
            <a:avLst/>
          </a:prstGeom>
          <a:noFill/>
          <a:ln>
            <a:noFill/>
          </a:ln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24128" y="1196752"/>
            <a:ext cx="3168352" cy="41416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1/2 доли у декларанта</a:t>
            </a:r>
          </a:p>
          <a:p>
            <a:pPr algn="ctr"/>
            <a:r>
              <a:rPr lang="ru-RU" b="1" dirty="0" smtClean="0"/>
              <a:t>1/2 доли у супруга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sz="2000" b="1" dirty="0" smtClean="0"/>
              <a:t>В подразделе 6.1 пользование долями </a:t>
            </a:r>
            <a:r>
              <a:rPr lang="ru-RU" sz="3200" b="1" dirty="0" smtClean="0">
                <a:solidFill>
                  <a:srgbClr val="FF0000"/>
                </a:solidFill>
              </a:rPr>
              <a:t>не указывается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816553" y="2367721"/>
            <a:ext cx="1055510" cy="1296144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1196752"/>
            <a:ext cx="3240360" cy="40324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1/2 доли у декларанта</a:t>
            </a:r>
          </a:p>
          <a:p>
            <a:pPr algn="ctr"/>
            <a:r>
              <a:rPr lang="ru-RU" b="1" dirty="0" smtClean="0"/>
              <a:t>1/2 доли у стороннего лица</a:t>
            </a:r>
          </a:p>
          <a:p>
            <a:pPr algn="ctr"/>
            <a:endParaRPr lang="ru-RU" sz="4400" b="1" dirty="0" smtClean="0"/>
          </a:p>
          <a:p>
            <a:pPr algn="ctr"/>
            <a:endParaRPr lang="ru-RU" sz="4400" b="1" dirty="0"/>
          </a:p>
          <a:p>
            <a:pPr algn="ctr"/>
            <a:r>
              <a:rPr lang="ru-RU" sz="2000" b="1" dirty="0" smtClean="0"/>
              <a:t>В подразделе 6.1 </a:t>
            </a:r>
            <a:r>
              <a:rPr lang="ru-RU" sz="3200" b="1" dirty="0">
                <a:solidFill>
                  <a:srgbClr val="FF0000"/>
                </a:solidFill>
              </a:rPr>
              <a:t>указывается</a:t>
            </a:r>
          </a:p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ользование долей стороннего лица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404842" y="2385724"/>
            <a:ext cx="949174" cy="1260139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957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2044823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Указывается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каждое имеющееся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отчетную дату срочное обязательство финансового характера на сумму, равную или превышающую 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-324545" y="239162"/>
            <a:ext cx="8424937" cy="146164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-140577"/>
            <a:ext cx="799288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dirty="0" smtClean="0"/>
              <a:t>Подраздел </a:t>
            </a:r>
            <a:r>
              <a:rPr lang="ru-RU" sz="3000" dirty="0"/>
              <a:t>6.2. </a:t>
            </a:r>
            <a:r>
              <a:rPr lang="ru-RU" sz="3000" dirty="0" smtClean="0"/>
              <a:t>Срочные </a:t>
            </a:r>
            <a:r>
              <a:rPr lang="ru-RU" sz="3000" dirty="0"/>
              <a:t>обязательства финансового </a:t>
            </a:r>
            <a:r>
              <a:rPr lang="ru-RU" sz="3000" dirty="0" smtClean="0"/>
              <a:t>характера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091059"/>
            <a:ext cx="4661497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6000" b="1" u="sng" dirty="0">
                <a:solidFill>
                  <a:srgbClr val="FF0000"/>
                </a:solidFill>
                <a:latin typeface="Book Antiqua"/>
              </a:rPr>
              <a:t>500 </a:t>
            </a:r>
            <a:r>
              <a:rPr lang="ru-RU" sz="6000" b="1" u="sng" dirty="0" smtClean="0">
                <a:solidFill>
                  <a:srgbClr val="FF0000"/>
                </a:solidFill>
                <a:latin typeface="Book Antiqua"/>
              </a:rPr>
              <a:t>000 </a:t>
            </a:r>
            <a:r>
              <a:rPr lang="ru-RU" sz="6000" b="1" u="sng" dirty="0">
                <a:solidFill>
                  <a:srgbClr val="FF0000"/>
                </a:solidFill>
                <a:latin typeface="Book Antiqua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3729" y="4149080"/>
            <a:ext cx="73812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финансовой аренды (лизинг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 займа;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уступка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обязательства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вследствие причинения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алименты;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mywishboard.com/thumbs/wish/n/f/s/1020x0_gbcrwrivusxbjgrw_jpg_dc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65" y1="12881" x2="294" y2="24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341083" cy="203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7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8778" r="38989" b="78810"/>
          <a:stretch/>
        </p:blipFill>
        <p:spPr bwMode="auto">
          <a:xfrm>
            <a:off x="113400" y="404664"/>
            <a:ext cx="8851087" cy="1729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13401" y="2780928"/>
            <a:ext cx="2736304" cy="3024336"/>
          </a:xfrm>
          <a:prstGeom prst="wedgeRoundRectCallout">
            <a:avLst>
              <a:gd name="adj1" fmla="val 53208"/>
              <a:gd name="adj2" fmla="val -8519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указывается вторая сторона обязательства и ее правовое положение в данном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случае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выбрать (кредитор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должник)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987824" y="2420888"/>
            <a:ext cx="2016224" cy="1296144"/>
          </a:xfrm>
          <a:prstGeom prst="wedgeRoundRectCallout">
            <a:avLst>
              <a:gd name="adj1" fmla="val 34666"/>
              <a:gd name="adj2" fmla="val -8772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указать реквизиты документа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886871" y="4412740"/>
            <a:ext cx="5040560" cy="2232248"/>
          </a:xfrm>
          <a:prstGeom prst="wedgeRoundRectCallout">
            <a:avLst>
              <a:gd name="adj1" fmla="val -8922"/>
              <a:gd name="adj2" fmla="val -15693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указываются сумма основного обязательства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(без суммы процентов)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обязательства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(оставшийся непогашенным долг с суммой процентов, начисленных по состоянию на отчетную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дату)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00192" y="2653272"/>
            <a:ext cx="2520280" cy="1207776"/>
          </a:xfrm>
          <a:prstGeom prst="wedgeRoundRectCallout">
            <a:avLst>
              <a:gd name="adj1" fmla="val 33271"/>
              <a:gd name="adj2" fmla="val -10810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процентная ставка, залог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тд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6280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8154" r="38691" b="57083"/>
          <a:stretch/>
        </p:blipFill>
        <p:spPr bwMode="auto">
          <a:xfrm>
            <a:off x="179512" y="188640"/>
            <a:ext cx="8814027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511" y="4527412"/>
            <a:ext cx="8814027" cy="2285964"/>
          </a:xfrm>
          <a:prstGeom prst="wedgeRoundRectCallout">
            <a:avLst>
              <a:gd name="adj1" fmla="val -34317"/>
              <a:gd name="adj2" fmla="val -75304"/>
              <a:gd name="adj3" fmla="val 16667"/>
            </a:avLst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135" y="4590274"/>
            <a:ext cx="8734448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Указываются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страхование жизни на случай смерти или дожития до определенного возраста,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пенсионное страхование,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страхования жизни с условием периодических страховых выплат (ренты, аннуитетов) и (или) с участием страхователя в инвестиционном доходе страховщика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указываются: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ОСАГО, КАСКО, страховки по ипотеке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6214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36839"/>
            <a:ext cx="8568952" cy="132097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Безвозмездной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признается сделка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 которой одна сторона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(декларант),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супруга (супруг), несовершеннолетний ребенок)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432619" y="276101"/>
            <a:ext cx="8965059" cy="228880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466" y="586231"/>
            <a:ext cx="862299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Раздел 7. Сведения о недвижимом имуществе, транспортных средствах и ценных бумагах, отчужденных в течение отчетного периода в результате безвозмездной сделки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4"/>
            <a:ext cx="87129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 дарения, </a:t>
            </a: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соглашение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разделе имущества, </a:t>
            </a: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(соглашение) об определении долей, </a:t>
            </a: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брачный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договор, который определяет порядок владения ранее совместно нажитого </a:t>
            </a: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отчуждение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 </a:t>
            </a: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имущества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связи с использованием средств </a:t>
            </a: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материнского капитала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</a:t>
            </a:r>
            <a:endParaRPr lang="ru-RU" sz="19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2607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6" t="47485" r="31193" b="7635"/>
          <a:stretch/>
        </p:blipFill>
        <p:spPr bwMode="auto">
          <a:xfrm>
            <a:off x="1397461" y="908720"/>
            <a:ext cx="7502230" cy="5256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7.pngegg.com/pngimages/41/719/png-clipart-computer-icons-arrow-digital-data-arrow-text-intern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" b="100000" l="0" r="100000">
                        <a14:foregroundMark x1="10222" y1="25238" x2="10222" y2="36220"/>
                        <a14:foregroundMark x1="7111" y1="2534" x2="11111" y2="28722"/>
                        <a14:foregroundMark x1="88000" y1="93031" x2="67556" y2="74868"/>
                        <a14:foregroundMark x1="92778" y1="94931" x2="54778" y2="96093"/>
                        <a14:foregroundMark x1="53000" y1="95459" x2="51000" y2="95776"/>
                        <a14:foregroundMark x1="62667" y1="73601" x2="61111" y2="72967"/>
                        <a14:foregroundMark x1="80333" y1="90074" x2="53444" y2="80465"/>
                        <a14:foregroundMark x1="52000" y1="79409" x2="23778" y2="60401"/>
                        <a14:foregroundMark x1="61000" y1="87856" x2="44778" y2="80570"/>
                        <a14:foregroundMark x1="53333" y1="77086" x2="29444" y2="56917"/>
                        <a14:foregroundMark x1="14111" y1="39810" x2="26556" y2="59240"/>
                        <a14:foregroundMark x1="18667" y1="39704" x2="30667" y2="57656"/>
                        <a14:foregroundMark x1="4111" y1="4963" x2="1111" y2="16156"/>
                        <a14:backgroundMark x1="27444" y1="13939" x2="68556" y2="33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6386" flipV="1">
            <a:off x="6248243" y="3202840"/>
            <a:ext cx="2080297" cy="218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7" y="4725144"/>
            <a:ext cx="3384377" cy="18690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печати и дата представления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СОВПАДАЮТ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https://e7.pngegg.com/pngimages/41/719/png-clipart-computer-icons-arrow-digital-data-arrow-text-intern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" b="100000" l="0" r="100000">
                        <a14:foregroundMark x1="10222" y1="25238" x2="10222" y2="36220"/>
                        <a14:foregroundMark x1="7111" y1="2534" x2="11111" y2="28722"/>
                        <a14:foregroundMark x1="88000" y1="93031" x2="67556" y2="74868"/>
                        <a14:foregroundMark x1="92778" y1="94931" x2="54778" y2="96093"/>
                        <a14:foregroundMark x1="53000" y1="95459" x2="51000" y2="95776"/>
                        <a14:foregroundMark x1="62667" y1="73601" x2="61111" y2="72967"/>
                        <a14:foregroundMark x1="80333" y1="90074" x2="53444" y2="80465"/>
                        <a14:foregroundMark x1="52000" y1="79409" x2="23778" y2="60401"/>
                        <a14:foregroundMark x1="61000" y1="87856" x2="44778" y2="80570"/>
                        <a14:foregroundMark x1="53333" y1="77086" x2="29444" y2="56917"/>
                        <a14:foregroundMark x1="14111" y1="39810" x2="26556" y2="59240"/>
                        <a14:foregroundMark x1="18667" y1="39704" x2="30667" y2="57656"/>
                        <a14:foregroundMark x1="4111" y1="4963" x2="1111" y2="16156"/>
                        <a14:backgroundMark x1="27444" y1="13939" x2="68556" y2="33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2072" flipH="1" flipV="1">
            <a:off x="409345" y="237971"/>
            <a:ext cx="1274919" cy="13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x-lines.ru/letters/i/cyrillicscript/0041/000000/44/0/4np7bcgos9ea8wf44n9pbcsos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65" y="1208636"/>
            <a:ext cx="2328404" cy="9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www.compgramotnost.ru/wp-content/uploads/2019/10/konvert-s-markoj-Pochta-Ross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32226" cy="4842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3707203"/>
            <a:ext cx="4732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Управление Главы РК </a:t>
            </a:r>
            <a:endParaRPr lang="ru-RU" sz="23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949" y="3983976"/>
            <a:ext cx="8229600" cy="620688"/>
          </a:xfrm>
        </p:spPr>
        <p:txBody>
          <a:bodyPr/>
          <a:lstStyle/>
          <a:p>
            <a:r>
              <a:rPr lang="ru-RU" sz="2300" b="1" dirty="0" smtClean="0">
                <a:solidFill>
                  <a:srgbClr val="FF0000"/>
                </a:solidFill>
              </a:rPr>
              <a:t>по противодействию коррупции</a:t>
            </a:r>
            <a:endParaRPr lang="ru-RU" sz="23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3328" y="4373832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16700, г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Сыктывкар,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4716704"/>
            <a:ext cx="496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Коммунистическая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421295"/>
            <a:ext cx="496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 И.И.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803454"/>
            <a:ext cx="496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 ГП Печора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8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88"/>
            <a:ext cx="8769756" cy="10861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Методическое обеспечение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представления сведений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03071" y="1628800"/>
            <a:ext cx="57106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Методические рекомендации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2023 году (за отчетный 2022 год)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9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Методические рекомендации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 проведению анализа сведений о доходах, расходах, об имуществе и обязательствах имущественного характера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9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Обзор практики привлечения 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 ответственности 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</a:p>
          <a:p>
            <a:pPr algn="ctr"/>
            <a:endParaRPr lang="ru-RU" sz="1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3145406" y="4077072"/>
            <a:ext cx="542601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3145406" y="2924944"/>
            <a:ext cx="542601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479435" y="2420888"/>
            <a:ext cx="2632857" cy="267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dn-icons-png.flaticon.com/512/5948/5948753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120680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435280" cy="5721499"/>
          </a:xfrm>
        </p:spPr>
        <p:txBody>
          <a:bodyPr>
            <a:normAutofit fontScale="32500" lnSpcReduction="20000"/>
          </a:bodyPr>
          <a:lstStyle/>
          <a:p>
            <a:r>
              <a:rPr lang="ru-RU" sz="4400" b="1" dirty="0"/>
              <a:t>Должен </a:t>
            </a:r>
            <a:r>
              <a:rPr lang="ru-RU" sz="4400" b="1" dirty="0">
                <a:solidFill>
                  <a:schemeClr val="bg1">
                    <a:lumMod val="50000"/>
                  </a:schemeClr>
                </a:solidFill>
              </a:rPr>
              <a:t>ли представлять сведения о доходах (как кандидат) гражданский служащий, который в порядке </a:t>
            </a:r>
            <a:r>
              <a:rPr lang="ru-RU" sz="4400" b="1" dirty="0"/>
              <a:t>перевода с 01.03.2023 назначен на должность, включенную в Перечень</a:t>
            </a:r>
            <a:r>
              <a:rPr lang="ru-RU" sz="4400" b="1" dirty="0" smtClean="0"/>
              <a:t>? (</a:t>
            </a:r>
            <a:r>
              <a:rPr lang="ru-RU" sz="4400" b="1" dirty="0"/>
              <a:t>Должность замещаемая им на 31.12.2022 в Перечень не включена</a:t>
            </a:r>
            <a:r>
              <a:rPr lang="ru-RU" sz="4400" b="1" dirty="0" smtClean="0"/>
              <a:t>)</a:t>
            </a:r>
          </a:p>
          <a:p>
            <a:endParaRPr lang="ru-RU" sz="4400" b="1" dirty="0"/>
          </a:p>
          <a:p>
            <a:r>
              <a:rPr lang="ru-RU" sz="4400" b="1" dirty="0">
                <a:solidFill>
                  <a:schemeClr val="bg1">
                    <a:lumMod val="50000"/>
                  </a:schemeClr>
                </a:solidFill>
              </a:rPr>
              <a:t>Какие документы необходимо предоставить к сведениям о доходах, если супруга ИП? Как такового дохода нет, все денежные средства крутятся на счетах </a:t>
            </a:r>
            <a:r>
              <a:rPr lang="ru-RU" sz="4400" b="1" dirty="0" err="1" smtClean="0">
                <a:solidFill>
                  <a:schemeClr val="bg1">
                    <a:lumMod val="50000"/>
                  </a:schemeClr>
                </a:solidFill>
              </a:rPr>
              <a:t>юр.лица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4400" b="1" dirty="0">
                <a:solidFill>
                  <a:schemeClr val="bg1">
                    <a:lumMod val="50000"/>
                  </a:schemeClr>
                </a:solidFill>
              </a:rPr>
              <a:t>(оплата товара поставщикам, налог за кассовые аппараты и т.д.).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Что </a:t>
            </a:r>
            <a:r>
              <a:rPr lang="ru-RU" sz="4400" b="1" dirty="0">
                <a:solidFill>
                  <a:schemeClr val="bg1">
                    <a:lumMod val="50000"/>
                  </a:schemeClr>
                </a:solidFill>
              </a:rPr>
              <a:t>указывать в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разделе? </a:t>
            </a:r>
          </a:p>
          <a:p>
            <a:endParaRPr lang="ru-RU" sz="4400" b="1" dirty="0">
              <a:solidFill>
                <a:srgbClr val="4B4BFF"/>
              </a:solidFill>
            </a:endParaRPr>
          </a:p>
          <a:p>
            <a:r>
              <a:rPr lang="ru-RU" sz="4400" b="1" dirty="0">
                <a:solidFill>
                  <a:schemeClr val="bg1">
                    <a:lumMod val="50000"/>
                  </a:schemeClr>
                </a:solidFill>
              </a:rPr>
              <a:t>Что является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прибылью, полученной </a:t>
            </a:r>
            <a:r>
              <a:rPr lang="ru-RU" sz="4400" b="1" dirty="0">
                <a:solidFill>
                  <a:schemeClr val="bg1">
                    <a:lumMod val="50000"/>
                  </a:schemeClr>
                </a:solidFill>
              </a:rPr>
              <a:t>в рамках финансовых операций с цифровыми активами? Просим разъяснить какой именно документ подтверждает размер, прибыли (дохода), полученной от финансовых операций с цифровыми активами? Укажите орган исполнительной власти или организацию, которые выдают вышеуказанный документ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ru-RU" sz="4400" b="1" dirty="0"/>
          </a:p>
          <a:p>
            <a:r>
              <a:rPr lang="ru-RU" sz="4400" b="1" dirty="0"/>
              <a:t>При расчете суммы денежных средств, поступивших на счета за отчетный период, сумма определяется только по счетам, открытым на отчетную дату, или по всем счетам, действующим в отчетный период, в том числе закрытым на отчетную дату</a:t>
            </a:r>
            <a:r>
              <a:rPr lang="ru-RU" sz="4400" b="1" dirty="0" smtClean="0"/>
              <a:t>?</a:t>
            </a:r>
          </a:p>
          <a:p>
            <a:endParaRPr lang="ru-RU" sz="4400" b="1" dirty="0"/>
          </a:p>
          <a:p>
            <a:r>
              <a:rPr lang="ru-RU" sz="4400" b="1" dirty="0"/>
              <a:t>В наследство после смерти мужа вступили в декабре 2022 года. Наследство по закону оформили в феврале 2023 года. Надо ли указывать в справке данные, которые указаны в наследстве по закону? </a:t>
            </a:r>
            <a:endParaRPr lang="ru-RU" sz="4400" b="1" dirty="0" smtClean="0"/>
          </a:p>
          <a:p>
            <a:endParaRPr lang="ru-RU" sz="4400" b="1" dirty="0"/>
          </a:p>
          <a:p>
            <a:r>
              <a:rPr lang="ru-RU" sz="4400" b="1" dirty="0"/>
              <a:t>Если Ребенок </a:t>
            </a:r>
            <a:r>
              <a:rPr lang="ru-RU" sz="4400" b="1" dirty="0" smtClean="0"/>
              <a:t>бенефициар </a:t>
            </a:r>
            <a:r>
              <a:rPr lang="ru-RU" sz="4400" b="1" dirty="0"/>
              <a:t>в номинальном счете в Сбербанке, то в чьей </a:t>
            </a:r>
            <a:r>
              <a:rPr lang="ru-RU" sz="4400" b="1" dirty="0" smtClean="0"/>
              <a:t>справке -  матери </a:t>
            </a:r>
            <a:r>
              <a:rPr lang="ru-RU" sz="4400" b="1" dirty="0"/>
              <a:t>или ребенка указывать этот счет</a:t>
            </a:r>
            <a:r>
              <a:rPr lang="ru-RU" sz="4400" b="1" dirty="0" smtClean="0"/>
              <a:t>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718517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dn-icons-png.flaticon.com/512/5948/5948753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120680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432098" y="116632"/>
            <a:ext cx="8435280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sz="5600" b="1" dirty="0" smtClean="0"/>
          </a:p>
          <a:p>
            <a:endParaRPr lang="ru-RU" sz="5600" b="1" dirty="0" smtClean="0"/>
          </a:p>
          <a:p>
            <a:endParaRPr lang="ru-RU" sz="5600" b="1"/>
          </a:p>
          <a:p>
            <a:r>
              <a:rPr lang="ru-RU" sz="5600" b="1" smtClean="0"/>
              <a:t>Подлежит </a:t>
            </a:r>
            <a:r>
              <a:rPr lang="ru-RU" sz="5600" b="1" dirty="0" smtClean="0"/>
              <a:t>ли отражению в справке виртуальный счет  OZON карты? </a:t>
            </a:r>
          </a:p>
          <a:p>
            <a:endParaRPr lang="ru-RU" sz="5600" b="1" dirty="0" smtClean="0"/>
          </a:p>
          <a:p>
            <a:r>
              <a:rPr lang="ru-RU" sz="5600" b="1" dirty="0" smtClean="0"/>
              <a:t>В 2022 году муниципальный служащий заключил договор долевого строительства с использованием счета </a:t>
            </a:r>
            <a:r>
              <a:rPr lang="ru-RU" sz="5600" b="1" dirty="0" err="1" smtClean="0"/>
              <a:t>эскроу</a:t>
            </a:r>
            <a:r>
              <a:rPr lang="ru-RU" sz="5600" b="1" dirty="0" smtClean="0"/>
              <a:t>. На счет была внесена сумма, состоящая из личных накоплений служащего и ипотечного кредита. Сумма накоплений, внесенная на счет, не превышает доход служащего за предшествующих 3 года, а общая сумма, внесенная на счет, с учетом ипотечного кредитования превышает трехлетний доход служащего. Необходимо ли в данном случае отражать сведения об объекте долевого строительства, в отношении которого заключен договор участия в долевом строительстве, в сведениях о расходах? </a:t>
            </a:r>
          </a:p>
          <a:p>
            <a:endParaRPr lang="ru-RU" sz="5600" b="1" dirty="0" smtClean="0"/>
          </a:p>
          <a:p>
            <a:r>
              <a:rPr lang="ru-RU" sz="5600" b="1" dirty="0" smtClean="0"/>
              <a:t>Нужно ли указывать адрес юридического лица в графе «Кредитор» раздела 6.2?</a:t>
            </a:r>
          </a:p>
          <a:p>
            <a:endParaRPr lang="ru-RU" sz="5600" b="1" dirty="0" smtClean="0"/>
          </a:p>
          <a:p>
            <a:r>
              <a:rPr lang="ru-RU" sz="5600" b="1" dirty="0" smtClean="0"/>
              <a:t>Депутат приобрела квартиру в 2022 году за счет государственного жилищного сертификата УФСИН России по РК. Что указывать источником средств?</a:t>
            </a:r>
          </a:p>
          <a:p>
            <a:endParaRPr lang="ru-RU" sz="5600" b="1" dirty="0" smtClean="0"/>
          </a:p>
          <a:p>
            <a:r>
              <a:rPr lang="ru-RU" sz="5600" b="1" dirty="0" smtClean="0"/>
              <a:t>Купленная квартира оформлена в долевой собственности (3 доли): 1/3 доля у депутата, 1/3 доля — у несовершеннолетней дочери, 1/3 доля — у совершеннолетней дочери. Депутат отчитывается только за себя и несовершеннолетнюю дочь. Необходимо ли куда-то указывать 1/3 доли совершеннолетней дочери?</a:t>
            </a:r>
          </a:p>
          <a:p>
            <a:endParaRPr lang="ru-RU" sz="5600" b="1" dirty="0" smtClean="0"/>
          </a:p>
          <a:p>
            <a:r>
              <a:rPr lang="ru-RU" sz="5600" b="1" dirty="0" smtClean="0"/>
              <a:t>Квартира предоставлена депутату по договору служебного найма. В справке депутат указывает, что жилое помещение предоставлено администрацией. А у несовершеннолетней дочери указать, что жилье предоставлено матерью ФИО?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27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483" y="-243408"/>
            <a:ext cx="7886700" cy="1325563"/>
          </a:xfrm>
        </p:spPr>
        <p:txBody>
          <a:bodyPr/>
          <a:lstStyle/>
          <a:p>
            <a:r>
              <a:rPr lang="ru-RU" sz="4400" b="1" dirty="0"/>
              <a:t>Консультативная помощь</a:t>
            </a:r>
          </a:p>
        </p:txBody>
      </p:sp>
      <p:sp>
        <p:nvSpPr>
          <p:cNvPr id="5" name="圆角矩形 1"/>
          <p:cNvSpPr/>
          <p:nvPr/>
        </p:nvSpPr>
        <p:spPr>
          <a:xfrm>
            <a:off x="4496480" y="2047182"/>
            <a:ext cx="1539365" cy="95947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Picture 307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4233" y="1319732"/>
            <a:ext cx="1163189" cy="19207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19"/>
          <p:cNvSpPr/>
          <p:nvPr/>
        </p:nvSpPr>
        <p:spPr>
          <a:xfrm>
            <a:off x="5733011" y="3611988"/>
            <a:ext cx="1539365" cy="95947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Picture 307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5845" y="2846961"/>
            <a:ext cx="1060130" cy="18751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21"/>
          <p:cNvSpPr/>
          <p:nvPr/>
        </p:nvSpPr>
        <p:spPr>
          <a:xfrm>
            <a:off x="6979998" y="5191157"/>
            <a:ext cx="1539365" cy="95947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Picture 307" descr="C:\Users\Administrator\Desktop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392"/>
          <a:stretch/>
        </p:blipFill>
        <p:spPr bwMode="auto">
          <a:xfrm rot="10800000">
            <a:off x="7339706" y="4326251"/>
            <a:ext cx="992477" cy="2046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72528" y="1726063"/>
            <a:ext cx="4203182" cy="128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SzPct val="113000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Физическое лицо (кандидат/служащий) обращается в антикоррупционное подразделение соответствующего органа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8957" y="3451428"/>
            <a:ext cx="5339752" cy="128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SzPct val="113000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Антикоррупционное подразделение соответствующего органа (ОМСУ/ОИВ) обращается в орган по профилактике коррупционных правонарушений субъекта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826604" y="5259242"/>
            <a:ext cx="5339752" cy="128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SzPct val="113000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Орган по профилактике коррупционных правонарушений субъекта обращается в Минтруд России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113000"/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287852"/>
              </p:ext>
            </p:extLst>
          </p:nvPr>
        </p:nvGraphicFramePr>
        <p:xfrm>
          <a:off x="494045" y="404664"/>
          <a:ext cx="6096000" cy="6065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позднее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апреля</a:t>
                      </a:r>
                      <a:endParaRPr lang="ru-RU" sz="28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позднее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апреля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</a:t>
                      </a:r>
                      <a:r>
                        <a:rPr lang="ru-RU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замещающие государственные должности</a:t>
                      </a:r>
                      <a:endParaRPr lang="ru-RU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государственные служащие</a:t>
                      </a:r>
                      <a:endParaRPr lang="ru-RU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 замещающие муниципальные должности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муниципальные служащие</a:t>
                      </a:r>
                      <a:endParaRPr lang="ru-RU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 замещающие должности руководителей местных администраций по контракту</a:t>
                      </a:r>
                      <a:endParaRPr lang="ru-RU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руководители государственных учреждений</a:t>
                      </a:r>
                      <a:endParaRPr lang="ru-RU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руководители муниципальных учреждений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32" name="Picture 8" descr="http://www.tvoyakniga.ru/images/forum_uploads/screen-shot-2017-01-03-at-11-03-17-am_202203191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53" y="4509120"/>
            <a:ext cx="2549947" cy="225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1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pravki-bk.ru/wp-content/uploads/2018/05/spravki-bk-ru-1024x5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02"/>
          <a:stretch/>
        </p:blipFill>
        <p:spPr bwMode="auto">
          <a:xfrm>
            <a:off x="2915816" y="0"/>
            <a:ext cx="6161572" cy="2708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0795" y="3284984"/>
            <a:ext cx="3906688" cy="216024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www.kremlin.ru/structure/additional/12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gossluzhba.gov.ru/anticorruption/spravki_bk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5"/>
              </a:rPr>
              <a:t>https://</a:t>
            </a:r>
            <a:r>
              <a:rPr lang="ru-RU" sz="1800" dirty="0" smtClean="0">
                <a:hlinkClick r:id="rId5"/>
              </a:rPr>
              <a:t>справки-</a:t>
            </a:r>
            <a:r>
              <a:rPr lang="ru-RU" sz="1800" dirty="0" err="1" smtClean="0">
                <a:hlinkClick r:id="rId5"/>
              </a:rPr>
              <a:t>бк.рф</a:t>
            </a:r>
            <a:r>
              <a:rPr lang="ru-RU" sz="1800" dirty="0" smtClean="0">
                <a:hlinkClick r:id="rId5"/>
              </a:rPr>
              <a:t>/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3080" name="Picture 8" descr="https://img2.freepng.ru/20180325/vxw/kisspng-computer-icons-download-coin-5ab83ce6728000.610655771522023654469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7.pngwing.com/pngs/632/667/png-transparent-macbook-pro-desktop-computers-computer-monitors-apple-apple-text-rectangle-computer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978" y1="19811" x2="6522" y2="27089"/>
                        <a14:foregroundMark x1="11848" y1="23720" x2="10217" y2="29111"/>
                        <a14:foregroundMark x1="6522" y1="14420" x2="7174" y2="37197"/>
                        <a14:foregroundMark x1="6522" y1="39757" x2="6413" y2="66173"/>
                        <a14:foregroundMark x1="6413" y1="12938" x2="8261" y2="4987"/>
                        <a14:foregroundMark x1="10978" y1="3639" x2="85870" y2="2291"/>
                        <a14:foregroundMark x1="10217" y1="72911" x2="89022" y2="73315"/>
                        <a14:foregroundMark x1="93152" y1="13073" x2="92826" y2="68868"/>
                        <a14:foregroundMark x1="3261" y1="90970" x2="96957" y2="89623"/>
                        <a14:foregroundMark x1="96304" y1="96765" x2="4783" y2="97978"/>
                        <a14:foregroundMark x1="17283" y1="78571" x2="18804" y2="85040"/>
                        <a14:foregroundMark x1="26196" y1="78976" x2="25870" y2="83962"/>
                        <a14:foregroundMark x1="33913" y1="78571" x2="33478" y2="83693"/>
                        <a14:foregroundMark x1="42826" y1="78571" x2="42826" y2="83962"/>
                        <a14:foregroundMark x1="50761" y1="79380" x2="50761" y2="84367"/>
                        <a14:foregroundMark x1="57174" y1="78706" x2="57826" y2="83962"/>
                        <a14:foregroundMark x1="66087" y1="78706" x2="66630" y2="83962"/>
                        <a14:foregroundMark x1="72826" y1="77898" x2="75109" y2="83962"/>
                        <a14:foregroundMark x1="81739" y1="78706" x2="82391" y2="84636"/>
                        <a14:foregroundMark x1="12174" y1="16307" x2="11522" y2="60647"/>
                        <a14:foregroundMark x1="13261" y1="9973" x2="84783" y2="10108"/>
                        <a14:foregroundMark x1="87717" y1="14286" x2="86957" y2="63208"/>
                        <a14:foregroundMark x1="86087" y1="65499" x2="13804" y2="65633"/>
                        <a14:backgroundMark x1="1522" y1="9704" x2="1630" y2="38410"/>
                        <a14:backgroundMark x1="22609" y1="21159" x2="32174" y2="34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835952" cy="34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3933056"/>
            <a:ext cx="3592453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ВЕРСИЯ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2.5.2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28.12.22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14472</TotalTime>
  <Words>3358</Words>
  <Application>Microsoft Office PowerPoint</Application>
  <PresentationFormat>Экран (4:3)</PresentationFormat>
  <Paragraphs>381</Paragraphs>
  <Slides>61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Исполнительная</vt:lpstr>
      <vt:lpstr>ДЕКЛАРИРОВАНИЕ СВЕДЕНИЙ О ДОХОДАХ в 2023 году</vt:lpstr>
      <vt:lpstr>Указ Президента РФ от 29.12.2022 № 968  «Об особенностях исполнения обязанностей, соблюдения ограничений и запретов в области противодействия коррупции некоторыми категориями граждан в период проведения специальной военной операции»  Федеральный закон от 06.02.2023 № 12-ФЗ  «О внесении изменений в Федеральный закон «Об общих принципах организации публичной власти в субъектах Российской Федерации» и отдельные законодательные акты Российской Федерации»</vt:lpstr>
      <vt:lpstr>Презентация PowerPoint</vt:lpstr>
      <vt:lpstr>В случае совершения депутатом, его супругом и (или) н/с детьми в отчетном периоде сделки (нескольких сделок) по приобретению:  недвижимости,  транспорта,  ценных бумаг, ЦФА, ЦФП, цифровой валюты.</vt:lpstr>
      <vt:lpstr>Презентация PowerPoint</vt:lpstr>
      <vt:lpstr>Методическое обеспечение  представления сведений</vt:lpstr>
      <vt:lpstr>Консультативная помощь</vt:lpstr>
      <vt:lpstr>Презентация PowerPoint</vt:lpstr>
      <vt:lpstr>                                 http://www.kremlin.ru/structure/additional/12  https://gossluzhba.gov.ru/anticorruption/spravki_bk   https://справки-бк.рф/ </vt:lpstr>
      <vt:lpstr>                                 - на себя,  - супруга/супругу,  - ВСЕХ несовершеннолетних детей,  - усыновленных детей  (на опекаемых детей справка не представляется, но вознаграждение, полученное при осуществлении опеки или попечительства подлежит отражению в разделе 1). </vt:lpstr>
      <vt:lpstr>Презентация PowerPoint</vt:lpstr>
      <vt:lpstr>Презентация PowerPoint</vt:lpstr>
      <vt:lpstr>Имею право</vt:lpstr>
      <vt:lpstr>ЗАЯВЛЕНИЕ О НЕВОЗМОЖНОСТИ ПО ОБЪЕКТИВНЫМ ПРИЧИНАМ ПРЕДСТАВИТЬ СВЕДЕНИЯ О ДОХОДАХ, РАСХОДАХ, ОБ ИМУЩЕСТВЕ И ОБЯЗАТЕЛЬСТВАХ ИМУЩЕСТВЕННОГО ХАРАКТЕРА СВОИХ СУПРУГИ (СУПРУГА) И НЕСОВЕРШЕННОЛЕТНИХ ДЕТЕЙ    Подается в соответствии с установленным порядком   </vt:lpstr>
      <vt:lpstr>Перед заполнением советуем посетить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1. Сведения о доходах</vt:lpstr>
      <vt:lpstr>Представление сведений индивидуальными предпринимателями</vt:lpstr>
      <vt:lpstr>Презентация PowerPoint</vt:lpstr>
      <vt:lpstr>ИНЫЕ ДОХОДЫ</vt:lpstr>
      <vt:lpstr>Презентация PowerPoint</vt:lpstr>
      <vt:lpstr>Меры финансовой поддержки</vt:lpstr>
      <vt:lpstr>НЕ УКАЗЫВАЮТСЯ доходы связанные:</vt:lpstr>
      <vt:lpstr>Раздел 2. Сведения о расходах</vt:lpstr>
      <vt:lpstr>Раздел 3. Сведения об имуществе</vt:lpstr>
      <vt:lpstr>Презентация PowerPoint</vt:lpstr>
      <vt:lpstr>Графа «Вид и наименование имущества»</vt:lpstr>
      <vt:lpstr>Презентация PowerPoint</vt:lpstr>
      <vt:lpstr>Графа  «Вид собственности»</vt:lpstr>
      <vt:lpstr>Графы «Местонахождение»,  «Площадь»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отражается информация обо всех счетах, открытых в банках и иных кредитных организациях: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5. Сведения о ценных бумагах</vt:lpstr>
      <vt:lpstr>Презентация PowerPoint</vt:lpstr>
      <vt:lpstr>Презентация PowerPoint</vt:lpstr>
      <vt:lpstr>Презентация PowerPoint</vt:lpstr>
      <vt:lpstr>Раздел 6. Сведения об обязательствах имущественного характера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противодействию коррупции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Лазукова Александра Юрьевна</dc:creator>
  <cp:lastModifiedBy>Лазукова Александра Юрьевна</cp:lastModifiedBy>
  <cp:revision>259</cp:revision>
  <dcterms:created xsi:type="dcterms:W3CDTF">2021-09-17T07:51:40Z</dcterms:created>
  <dcterms:modified xsi:type="dcterms:W3CDTF">2023-03-09T14:10:16Z</dcterms:modified>
</cp:coreProperties>
</file>